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90" r:id="rId3"/>
    <p:sldId id="258" r:id="rId4"/>
    <p:sldId id="645" r:id="rId5"/>
    <p:sldId id="259" r:id="rId6"/>
    <p:sldId id="261" r:id="rId7"/>
    <p:sldId id="263" r:id="rId8"/>
    <p:sldId id="264" r:id="rId9"/>
    <p:sldId id="265" r:id="rId10"/>
    <p:sldId id="266" r:id="rId11"/>
    <p:sldId id="269" r:id="rId12"/>
    <p:sldId id="267" r:id="rId13"/>
    <p:sldId id="869" r:id="rId14"/>
    <p:sldId id="870" r:id="rId15"/>
    <p:sldId id="871" r:id="rId16"/>
    <p:sldId id="644" r:id="rId17"/>
    <p:sldId id="646" r:id="rId18"/>
    <p:sldId id="606" r:id="rId19"/>
    <p:sldId id="607" r:id="rId20"/>
    <p:sldId id="608" r:id="rId21"/>
    <p:sldId id="609" r:id="rId22"/>
    <p:sldId id="610" r:id="rId23"/>
    <p:sldId id="494" r:id="rId24"/>
    <p:sldId id="495" r:id="rId25"/>
    <p:sldId id="491" r:id="rId26"/>
    <p:sldId id="492" r:id="rId27"/>
    <p:sldId id="493" r:id="rId28"/>
    <p:sldId id="611" r:id="rId29"/>
    <p:sldId id="884" r:id="rId30"/>
    <p:sldId id="885" r:id="rId31"/>
    <p:sldId id="633" r:id="rId32"/>
    <p:sldId id="634" r:id="rId33"/>
    <p:sldId id="635" r:id="rId34"/>
    <p:sldId id="636" r:id="rId35"/>
    <p:sldId id="637" r:id="rId36"/>
    <p:sldId id="321" r:id="rId37"/>
    <p:sldId id="319" r:id="rId38"/>
    <p:sldId id="320" r:id="rId39"/>
    <p:sldId id="322" r:id="rId40"/>
    <p:sldId id="323" r:id="rId41"/>
    <p:sldId id="324" r:id="rId42"/>
    <p:sldId id="325" r:id="rId43"/>
    <p:sldId id="326" r:id="rId44"/>
    <p:sldId id="327" r:id="rId45"/>
    <p:sldId id="328" r:id="rId46"/>
    <p:sldId id="638" r:id="rId47"/>
    <p:sldId id="639" r:id="rId48"/>
    <p:sldId id="640" r:id="rId49"/>
    <p:sldId id="642" r:id="rId50"/>
    <p:sldId id="641" r:id="rId51"/>
    <p:sldId id="618" r:id="rId52"/>
    <p:sldId id="612" r:id="rId53"/>
    <p:sldId id="613" r:id="rId54"/>
    <p:sldId id="614" r:id="rId55"/>
    <p:sldId id="615" r:id="rId56"/>
    <p:sldId id="616" r:id="rId57"/>
    <p:sldId id="617" r:id="rId58"/>
    <p:sldId id="619" r:id="rId59"/>
    <p:sldId id="620" r:id="rId60"/>
    <p:sldId id="621" r:id="rId61"/>
    <p:sldId id="622" r:id="rId62"/>
    <p:sldId id="888" r:id="rId63"/>
    <p:sldId id="889" r:id="rId64"/>
    <p:sldId id="903" r:id="rId65"/>
    <p:sldId id="623" r:id="rId66"/>
    <p:sldId id="624" r:id="rId67"/>
    <p:sldId id="625" r:id="rId68"/>
    <p:sldId id="626" r:id="rId69"/>
    <p:sldId id="627" r:id="rId70"/>
    <p:sldId id="629" r:id="rId71"/>
    <p:sldId id="890" r:id="rId72"/>
    <p:sldId id="891" r:id="rId73"/>
    <p:sldId id="886" r:id="rId74"/>
    <p:sldId id="887" r:id="rId75"/>
    <p:sldId id="628" r:id="rId76"/>
    <p:sldId id="904" r:id="rId77"/>
    <p:sldId id="905" r:id="rId78"/>
    <p:sldId id="906" r:id="rId79"/>
    <p:sldId id="907" r:id="rId80"/>
    <p:sldId id="908" r:id="rId81"/>
    <p:sldId id="909" r:id="rId82"/>
    <p:sldId id="911" r:id="rId83"/>
    <p:sldId id="910" r:id="rId84"/>
    <p:sldId id="647" r:id="rId85"/>
    <p:sldId id="648" r:id="rId86"/>
    <p:sldId id="649" r:id="rId87"/>
    <p:sldId id="650" r:id="rId88"/>
    <p:sldId id="651" r:id="rId89"/>
    <p:sldId id="652" r:id="rId90"/>
    <p:sldId id="653" r:id="rId91"/>
    <p:sldId id="654" r:id="rId92"/>
    <p:sldId id="655" r:id="rId93"/>
    <p:sldId id="656" r:id="rId94"/>
    <p:sldId id="657" r:id="rId95"/>
    <p:sldId id="658" r:id="rId96"/>
    <p:sldId id="659" r:id="rId97"/>
    <p:sldId id="660" r:id="rId98"/>
    <p:sldId id="661" r:id="rId99"/>
    <p:sldId id="662" r:id="rId100"/>
    <p:sldId id="663" r:id="rId101"/>
    <p:sldId id="664" r:id="rId102"/>
    <p:sldId id="665" r:id="rId103"/>
    <p:sldId id="666" r:id="rId104"/>
    <p:sldId id="667" r:id="rId105"/>
    <p:sldId id="668" r:id="rId106"/>
    <p:sldId id="669" r:id="rId107"/>
    <p:sldId id="670" r:id="rId108"/>
    <p:sldId id="671" r:id="rId109"/>
    <p:sldId id="672" r:id="rId110"/>
    <p:sldId id="673" r:id="rId111"/>
    <p:sldId id="674" r:id="rId112"/>
    <p:sldId id="675" r:id="rId113"/>
    <p:sldId id="676" r:id="rId114"/>
    <p:sldId id="677" r:id="rId115"/>
    <p:sldId id="678" r:id="rId116"/>
    <p:sldId id="679" r:id="rId117"/>
    <p:sldId id="680" r:id="rId118"/>
    <p:sldId id="681" r:id="rId119"/>
    <p:sldId id="682" r:id="rId120"/>
    <p:sldId id="683" r:id="rId121"/>
    <p:sldId id="684" r:id="rId122"/>
    <p:sldId id="685" r:id="rId123"/>
    <p:sldId id="686" r:id="rId124"/>
    <p:sldId id="690" r:id="rId125"/>
    <p:sldId id="711" r:id="rId126"/>
    <p:sldId id="712" r:id="rId127"/>
    <p:sldId id="687" r:id="rId128"/>
    <p:sldId id="688" r:id="rId129"/>
    <p:sldId id="691" r:id="rId130"/>
    <p:sldId id="714" r:id="rId131"/>
    <p:sldId id="689" r:id="rId132"/>
    <p:sldId id="692" r:id="rId133"/>
    <p:sldId id="713" r:id="rId134"/>
    <p:sldId id="693" r:id="rId135"/>
    <p:sldId id="694" r:id="rId136"/>
    <p:sldId id="695" r:id="rId137"/>
    <p:sldId id="696" r:id="rId138"/>
    <p:sldId id="697" r:id="rId139"/>
    <p:sldId id="698" r:id="rId140"/>
    <p:sldId id="699" r:id="rId141"/>
    <p:sldId id="700" r:id="rId142"/>
    <p:sldId id="701" r:id="rId143"/>
    <p:sldId id="702" r:id="rId144"/>
    <p:sldId id="703" r:id="rId145"/>
    <p:sldId id="704" r:id="rId146"/>
    <p:sldId id="705" r:id="rId147"/>
    <p:sldId id="706" r:id="rId148"/>
    <p:sldId id="707" r:id="rId149"/>
    <p:sldId id="708" r:id="rId150"/>
    <p:sldId id="709" r:id="rId151"/>
    <p:sldId id="914" r:id="rId152"/>
    <p:sldId id="915" r:id="rId153"/>
    <p:sldId id="916" r:id="rId154"/>
    <p:sldId id="917" r:id="rId155"/>
    <p:sldId id="918" r:id="rId156"/>
    <p:sldId id="920" r:id="rId157"/>
    <p:sldId id="921" r:id="rId158"/>
    <p:sldId id="919" r:id="rId159"/>
    <p:sldId id="922" r:id="rId160"/>
    <p:sldId id="923" r:id="rId161"/>
    <p:sldId id="924" r:id="rId162"/>
    <p:sldId id="925" r:id="rId163"/>
    <p:sldId id="926" r:id="rId164"/>
    <p:sldId id="927" r:id="rId165"/>
    <p:sldId id="928" r:id="rId166"/>
    <p:sldId id="929" r:id="rId167"/>
    <p:sldId id="931" r:id="rId168"/>
    <p:sldId id="932" r:id="rId169"/>
    <p:sldId id="710" r:id="rId170"/>
    <p:sldId id="897" r:id="rId171"/>
    <p:sldId id="899" r:id="rId172"/>
    <p:sldId id="898" r:id="rId173"/>
    <p:sldId id="900" r:id="rId174"/>
    <p:sldId id="901" r:id="rId175"/>
    <p:sldId id="902" r:id="rId176"/>
    <p:sldId id="715" r:id="rId177"/>
    <p:sldId id="717" r:id="rId178"/>
    <p:sldId id="896" r:id="rId179"/>
    <p:sldId id="718" r:id="rId180"/>
    <p:sldId id="719" r:id="rId181"/>
    <p:sldId id="720" r:id="rId182"/>
    <p:sldId id="721" r:id="rId183"/>
    <p:sldId id="722" r:id="rId184"/>
    <p:sldId id="723" r:id="rId185"/>
    <p:sldId id="912" r:id="rId186"/>
    <p:sldId id="724" r:id="rId187"/>
    <p:sldId id="725" r:id="rId188"/>
    <p:sldId id="726" r:id="rId189"/>
    <p:sldId id="727" r:id="rId190"/>
    <p:sldId id="728" r:id="rId191"/>
    <p:sldId id="729" r:id="rId192"/>
    <p:sldId id="730" r:id="rId193"/>
    <p:sldId id="731" r:id="rId194"/>
    <p:sldId id="732" r:id="rId195"/>
    <p:sldId id="733" r:id="rId196"/>
    <p:sldId id="913" r:id="rId197"/>
    <p:sldId id="734" r:id="rId198"/>
    <p:sldId id="892" r:id="rId199"/>
    <p:sldId id="893" r:id="rId200"/>
    <p:sldId id="894" r:id="rId201"/>
    <p:sldId id="895" r:id="rId202"/>
    <p:sldId id="738" r:id="rId203"/>
    <p:sldId id="739" r:id="rId204"/>
    <p:sldId id="740" r:id="rId205"/>
    <p:sldId id="741" r:id="rId206"/>
    <p:sldId id="742" r:id="rId207"/>
    <p:sldId id="743" r:id="rId208"/>
    <p:sldId id="744" r:id="rId209"/>
    <p:sldId id="745" r:id="rId210"/>
    <p:sldId id="746" r:id="rId211"/>
    <p:sldId id="747" r:id="rId212"/>
    <p:sldId id="748" r:id="rId213"/>
    <p:sldId id="749" r:id="rId214"/>
    <p:sldId id="750" r:id="rId215"/>
    <p:sldId id="751" r:id="rId216"/>
    <p:sldId id="752" r:id="rId217"/>
    <p:sldId id="753" r:id="rId218"/>
    <p:sldId id="754" r:id="rId219"/>
    <p:sldId id="755" r:id="rId220"/>
    <p:sldId id="756" r:id="rId221"/>
    <p:sldId id="757" r:id="rId222"/>
    <p:sldId id="758" r:id="rId223"/>
    <p:sldId id="759" r:id="rId224"/>
    <p:sldId id="760" r:id="rId225"/>
    <p:sldId id="761" r:id="rId226"/>
    <p:sldId id="762" r:id="rId227"/>
    <p:sldId id="763" r:id="rId228"/>
    <p:sldId id="764" r:id="rId229"/>
    <p:sldId id="765" r:id="rId230"/>
    <p:sldId id="766" r:id="rId231"/>
    <p:sldId id="767" r:id="rId232"/>
    <p:sldId id="768" r:id="rId233"/>
    <p:sldId id="769" r:id="rId234"/>
    <p:sldId id="770" r:id="rId235"/>
    <p:sldId id="771" r:id="rId236"/>
    <p:sldId id="772" r:id="rId237"/>
    <p:sldId id="773" r:id="rId238"/>
    <p:sldId id="774" r:id="rId239"/>
    <p:sldId id="775" r:id="rId240"/>
    <p:sldId id="776" r:id="rId241"/>
    <p:sldId id="777" r:id="rId242"/>
    <p:sldId id="868" r:id="rId243"/>
    <p:sldId id="851" r:id="rId244"/>
    <p:sldId id="852" r:id="rId245"/>
    <p:sldId id="853" r:id="rId246"/>
    <p:sldId id="854" r:id="rId247"/>
    <p:sldId id="855" r:id="rId248"/>
    <p:sldId id="856" r:id="rId249"/>
    <p:sldId id="857" r:id="rId250"/>
    <p:sldId id="858" r:id="rId251"/>
    <p:sldId id="859" r:id="rId252"/>
    <p:sldId id="860" r:id="rId253"/>
    <p:sldId id="861" r:id="rId254"/>
    <p:sldId id="862" r:id="rId255"/>
    <p:sldId id="863" r:id="rId256"/>
    <p:sldId id="864" r:id="rId257"/>
    <p:sldId id="933" r:id="rId258"/>
    <p:sldId id="934" r:id="rId259"/>
    <p:sldId id="935" r:id="rId260"/>
    <p:sldId id="936" r:id="rId261"/>
    <p:sldId id="865" r:id="rId262"/>
    <p:sldId id="866" r:id="rId263"/>
    <p:sldId id="867" r:id="rId264"/>
    <p:sldId id="946" r:id="rId265"/>
    <p:sldId id="947" r:id="rId266"/>
    <p:sldId id="948" r:id="rId267"/>
    <p:sldId id="833" r:id="rId268"/>
    <p:sldId id="834" r:id="rId269"/>
    <p:sldId id="835" r:id="rId270"/>
    <p:sldId id="836" r:id="rId271"/>
    <p:sldId id="837" r:id="rId272"/>
    <p:sldId id="838" r:id="rId273"/>
    <p:sldId id="839" r:id="rId274"/>
    <p:sldId id="840" r:id="rId275"/>
    <p:sldId id="841" r:id="rId276"/>
    <p:sldId id="842" r:id="rId277"/>
    <p:sldId id="843" r:id="rId278"/>
    <p:sldId id="844" r:id="rId279"/>
    <p:sldId id="845" r:id="rId280"/>
    <p:sldId id="846" r:id="rId281"/>
    <p:sldId id="847" r:id="rId282"/>
    <p:sldId id="848" r:id="rId283"/>
    <p:sldId id="849" r:id="rId284"/>
    <p:sldId id="850" r:id="rId285"/>
    <p:sldId id="778" r:id="rId286"/>
    <p:sldId id="573" r:id="rId287"/>
    <p:sldId id="574" r:id="rId288"/>
    <p:sldId id="949" r:id="rId289"/>
    <p:sldId id="779" r:id="rId290"/>
    <p:sldId id="780" r:id="rId291"/>
    <p:sldId id="781" r:id="rId292"/>
    <p:sldId id="782" r:id="rId293"/>
    <p:sldId id="783" r:id="rId294"/>
    <p:sldId id="784" r:id="rId295"/>
    <p:sldId id="785" r:id="rId296"/>
    <p:sldId id="786" r:id="rId297"/>
    <p:sldId id="787" r:id="rId298"/>
    <p:sldId id="788" r:id="rId299"/>
    <p:sldId id="789" r:id="rId300"/>
    <p:sldId id="790" r:id="rId301"/>
    <p:sldId id="791" r:id="rId302"/>
    <p:sldId id="792" r:id="rId303"/>
    <p:sldId id="793" r:id="rId304"/>
    <p:sldId id="794" r:id="rId305"/>
    <p:sldId id="795" r:id="rId306"/>
    <p:sldId id="796" r:id="rId307"/>
    <p:sldId id="797" r:id="rId308"/>
    <p:sldId id="798" r:id="rId309"/>
    <p:sldId id="799" r:id="rId310"/>
    <p:sldId id="800" r:id="rId311"/>
    <p:sldId id="801" r:id="rId312"/>
    <p:sldId id="802" r:id="rId313"/>
    <p:sldId id="804" r:id="rId314"/>
    <p:sldId id="807" r:id="rId315"/>
    <p:sldId id="808" r:id="rId316"/>
    <p:sldId id="809" r:id="rId317"/>
    <p:sldId id="810" r:id="rId318"/>
    <p:sldId id="811" r:id="rId319"/>
    <p:sldId id="812" r:id="rId320"/>
    <p:sldId id="813" r:id="rId321"/>
    <p:sldId id="814" r:id="rId322"/>
    <p:sldId id="815" r:id="rId323"/>
    <p:sldId id="816" r:id="rId324"/>
    <p:sldId id="872" r:id="rId325"/>
    <p:sldId id="873" r:id="rId326"/>
    <p:sldId id="874" r:id="rId327"/>
    <p:sldId id="875" r:id="rId328"/>
    <p:sldId id="876" r:id="rId329"/>
    <p:sldId id="877" r:id="rId330"/>
    <p:sldId id="878" r:id="rId331"/>
    <p:sldId id="879" r:id="rId332"/>
    <p:sldId id="880" r:id="rId333"/>
    <p:sldId id="881" r:id="rId334"/>
    <p:sldId id="882" r:id="rId335"/>
    <p:sldId id="883" r:id="rId336"/>
    <p:sldId id="937" r:id="rId337"/>
    <p:sldId id="938" r:id="rId338"/>
    <p:sldId id="939" r:id="rId339"/>
    <p:sldId id="940" r:id="rId340"/>
    <p:sldId id="941" r:id="rId341"/>
    <p:sldId id="942" r:id="rId342"/>
    <p:sldId id="943" r:id="rId343"/>
    <p:sldId id="945" r:id="rId344"/>
    <p:sldId id="944" r:id="rId3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7:55.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 0,'-22'701,"12"-593,-34 312,35-321,6 176,6-138,-4-55,2 90,1-158,1-1,0 0,1 0,0 0,1 0,0-1,9 13,-5-6,-1-1,7 22,82 235,-80-230,6 8,2 0,2-2,2-2,3 0,62 74,-77-104,-12-14,0 0,0 0,-1 1,1 0,-1 0,-1 0,1 0,-1 0,0 1,0-1,-1 1,2 10,1 35,-2 1,-6 78,0-33,4-17,-3 73,-2-131,-1-1,-1 0,-1-1,0 1,-2-1,-15 27,6-12,15-28,-1-1,0 1,-1-1,0 0,-8 10,12-15,-1-1,0 1,1-1,-1 1,0-1,0 0,0 0,1 0,-1 0,-1 0,1 0,0 0,0-1,0 1,0-1,0 1,-1-1,1 0,0 0,0 0,0 0,-1 0,1-1,0 1,0-1,-4-1,-5-2,1-2,-1 1,1-1,0-1,0 0,-12-12,16 14,0-1,1 0,0 0,0 0,0 0,1-1,0 0,0 0,1 0,-5-14,-2-22,1 0,3-1,-1-59,7 88,1-205,2 156,16-87,-4 61,2-107,-13-90,-5-253,2 524,0 0,2 0,0 0,1 0,11-29,4-15,-1-50,-11 60,-3 16,29-141,-22 135,-2 0,-2-1,-1 0,-1-67,-8-208,2 293,-1 0,-9-38,5 34,-2-36,6 35,1 1,1-1,2 0,0 1,11-46,50-130,-56 175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25.119"/>
    </inkml:context>
    <inkml:brush xml:id="br0">
      <inkml:brushProperty name="width" value="0.025" units="cm"/>
      <inkml:brushProperty name="height" value="0.025" units="cm"/>
      <inkml:brushProperty name="color" value="#AB008B"/>
    </inkml:brush>
  </inkml:definitions>
  <inkml:trace contextRef="#ctx0" brushRef="#br0">33 430 24575,'1'2'0,"-1"0"0,1 1 0,-1-1 0,1 1 0,0-1 0,0 0 0,0 0 0,2 3 0,6 17 0,3 33 0,3-1 0,2-1 0,2 0 0,27 51 0,-15-44 0,52 72 0,-5-10 0,-69-104 0,0 0 0,-2 0 0,0 0 0,-1 1 0,5 25 0,-7-23 0,1-1 0,1 1 0,0-1 0,13 26 0,-17-42 0,-1 0 0,0 0 0,0-1 0,0 1 0,-1 0 0,1 0 0,-1 0 0,0 1 0,0-1 0,0 0 0,-1 4 0,-13 47 0,8-32 0,-5 18 0,-2-1 0,-21 46 0,26-68 0,-2 0 0,0-1 0,-1 0 0,0-1 0,-2 0 0,-25 26 0,20-23 0,1 1 0,1 1 0,1 0 0,-20 38 0,-15 19 0,19-37 0,14-18 0,-19 29 0,32-44 0,0 0 0,0 0 0,0 0 0,1 1 0,0 0 0,1 0 0,-3 17 0,2 24 0,2 0 0,8 75 0,25 98 0,-29-203 0,33 173 0,10 69 0,-32-136 0,-3 167 0,-12 333 0,1-613 0,1-1 0,0 0 0,0 0 0,1 1 0,7 19 0,-8-27 0,2 0 0,-1 0 0,0 0 0,1 0 0,0 0 0,0 0 0,1-1 0,-1 1 0,1-1 0,0 0 0,0 0 0,0 0 0,1-1 0,9 6 0,-3-3 0,1-1 0,0 0 0,0-1 0,1 0 0,0-1 0,-1 0 0,22 1 0,93-3 0,-85-2 0,-21 1 0,1-1 0,-1-1 0,0-1 0,0 0 0,20-8 0,-34 9 0,-1 0 0,0 0 0,0-1 0,0 0 0,0-1 0,0 1 0,-1-1 0,1 0 0,-1 0 0,0-1 0,0 1 0,-1-1 0,1-1 0,-1 1 0,0 0 0,-1-1 0,1 0 0,-1 0 0,4-11 0,-1-5 0,0 0 0,-2-1 0,-1 0 0,0 0 0,-2 0 0,-1 0 0,0 0 0,-8-43 0,4 50 0,-1 1 0,-1-1 0,-1 1 0,0 0 0,0 1 0,-2 0 0,0 0 0,-14-17 0,-23-38 0,19 21 0,2 0 0,-21-61 0,37 83 0,1-1 0,1 1 0,2-2 0,1 1 0,1 0 0,0-38 0,3 33 0,0 13 0,0-1 0,6-33 0,-5 47 0,1 0 0,0 0 0,0 0 0,0 1 0,0-1 0,1 0 0,0 1 0,0 0 0,1 0 0,-1 0 0,1 0 0,9-8 0,-7 7 0,-1 0 0,1 0 0,-2 0 0,1-1 0,-1 0 0,1 1 0,-2-2 0,1 1 0,-1 0 0,0-1 0,2-8 0,1-11 0,5-52 0,-5 27 0,5-29 0,0-87 0,-10 159 0,0-1 0,1 1 0,0 0 0,0 0 0,1 0 0,0 0 0,9-15 0,-7 13 0,0 0 0,-1 0 0,0-1 0,4-18 0,17-105 0,-12 72 0,-2-1 0,4-118 0,-15 178 0,1-14 0,-2 0 0,0 0 0,-1-1 0,-8-31 0,3 23 0,-5-36 0,8 38 0,0 1 0,-11-29 0,-26-48 0,25 66 0,2-2 0,-18-65 0,25 54 0,2-1 0,1-73 0,-2-21 0,-16-340 0,21 459 0,-1 0 0,-9-38 0,6 34 0,-3-35 0,7 43 0,-1 1 0,0 0 0,-1 0 0,-2 0 0,1 1 0,-2-1 0,-1 1 0,-11-24 0,14 37 0,0-1 0,-1 1 0,1 0 0,-1 0 0,0 1 0,-1-1 0,1 1 0,-8-4 0,-22-19 0,-5-15 0,31 30 0,-1 1 0,-1 0 0,0 1 0,0 0 0,-1 1 0,0 0 0,-1 1 0,-17-9 0,19 12 0,-1 0 0,0 0 0,0 1 0,-1 0 0,-18-3 0,28 6 0,0 1 0,0 0 0,0 0 0,0 0 0,1 0 0,-1 0 0,0 1 0,0-1 0,0 1 0,0 0 0,1 0 0,-1 0 0,0 0 0,1 0 0,-1 1 0,1-1 0,-1 1 0,1-1 0,0 1 0,0 0 0,0 0 0,0 0 0,0 0 0,0 1 0,-3 3 0,0 5 0,-1 0 0,2 0 0,-1 0 0,1 1 0,1-1 0,0 1 0,1 0 0,-2 19 0,2 13 0,4 46 0,0-33 0,-2-35-273,0 1 0,-2-1 0,0 0 0,-11 42 0,8-45-6553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36.1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1,'1'20,"1"0,6 28,-2-14,108 523,-107-536,0 0,1 0,19 35,41 52,-41-69,36 73,-43-65,43 83,-18-62,-22-31,-16-27,0 1,-1-1,0 1,-1 0,0 1,-1-1,0 1,0 0,1 12,-1 36,-5 89,-1-68,1-26,-2 0,-3 0,-2-1,-25 88,-108 239,135-368,-1 0,-9 13,11-19,0 0,1 0,0 0,0 1,1 0,0 0,0-1,-2 17,1 32,4 87,2-60,-2-8,-16 115,8-98,4 150,5-137,-1-97,0 0,1 1,0-1,0 0,0 0,1 0,1 0,-1 0,1 0,0 0,1-1,0 0,0 1,1-1,9 11,-5-6,-1 0,0 0,6 16,9 14,-11-20,-2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47.240"/>
    </inkml:context>
    <inkml:brush xml:id="br0">
      <inkml:brushProperty name="width" value="0.025" units="cm"/>
      <inkml:brushProperty name="height" value="0.025" units="cm"/>
      <inkml:brushProperty name="color" value="#AB008B"/>
    </inkml:brush>
  </inkml:definitions>
  <inkml:trace contextRef="#ctx0" brushRef="#br0">150 262 24575,'2'3'0,"0"1"0,-1-1 0,0 0 0,0 1 0,0-1 0,0 1 0,0-1 0,0 5 0,2 14 0,19 84 0,29 169 0,-39-197 0,-5-33 0,4 76 0,-11-117 0,10 292 0,8 14 0,-5-214 0,-7-56 0,3 51 0,-9-80 0,-2 282 0,-12-195 0,8-67 0,-3 52 0,8-46 0,-1-13 0,1 0 0,2 0 0,0 0 0,7 31 0,-1-32 0,2 0 0,0 0 0,18 28 0,-8-14 0,-15-29 0,2 1 0,-1-1 0,1 0 0,0 0 0,1-1 0,0 0 0,0 0 0,9 6 0,11 6 0,30 17 0,-52-33 0,0 1 0,1 0 0,-1 1 0,0-1 0,0 1 0,-1 0 0,1 1 0,-1-1 0,7 12 0,-6-8 0,1 0 0,13 14 0,0-6 0,32 22 0,-32-25 0,32 29 0,-47-37 0,1 0 0,-1 0 0,0 0 0,0 1 0,0-1 0,-1 1 0,0 0 0,-1 0 0,1 0 0,-1 0 0,-1 0 0,1 1 0,0 10 0,-1 12 0,-1 0 0,-3 32 0,0-12 0,2 71 0,2-63 0,-2 0 0,-3 1 0,-15 77 0,2-49 0,9-42 0,-15 47 0,15-71 0,-1 0 0,-17 28 0,17-34 0,0 0 0,2 1 0,0 0 0,1 1 0,-6 19 0,9-22 0,1 0 0,0 1 0,0-1 0,2 1 0,-1-1 0,2 1 0,0-1 0,1 0 0,0 0 0,1 1 0,1-1 0,0-1 0,7 16 0,-1-9 0,0-1 0,1-1 0,1 0 0,0-1 0,31 32 0,-32-39 0,1 1 0,0-2 0,1 1 0,0-2 0,0 0 0,1 0 0,0-1 0,28 9 0,6-2 0,-23-7 0,-1 0 0,0 2 0,36 18 0,-41-17 0,0-1 0,1-1 0,1-1 0,-1-1 0,1 0 0,0-2 0,35 4 0,13-5 0,72-5 0,-50 0 0,-86 2 0,-1 0 0,1 0 0,-1-1 0,1 1 0,-1-1 0,0 0 0,1 0 0,-1-1 0,6-2 0,-8 3 0,0-1 0,0 1 0,0-1 0,0 0 0,0 0 0,0 0 0,0 0 0,-1 0 0,1 0 0,-1 0 0,0 0 0,1-1 0,-1 1 0,0-1 0,-1 1 0,1-1 0,1-3 0,-1-2 0,0 1 0,0 0 0,0-1 0,-1 1 0,0-1 0,-1 1 0,1 0 0,-1-1 0,-1 1 0,-2-9 0,-4-6 0,-20-41 0,20 48 0,1 0 0,0-1 0,1 0 0,1 0 0,-5-27 0,6 19 0,-1 1 0,0 1 0,-2-1 0,-1 1 0,0 0 0,-2 1 0,0 0 0,-2 1 0,0 0 0,-1 0 0,-16-18 0,13 16 0,1-1 0,1-1 0,2 0 0,0-1 0,2 0 0,-10-34 0,3 10 0,11 33 0,2-1 0,0 1 0,1-1 0,-1-34 0,7-68 0,0 101 0,1 1 0,0-1 0,2 0 0,0 1 0,1 0 0,15-27 0,3-8 0,-13 29 0,1 0 0,30-41 0,11-17 0,-49 71 0,0 0 0,0-1 0,-1 1 0,0-1 0,-1-1 0,3-16 0,-3-17 0,-1 0 0,-6-58 0,1 4 0,2 72 0,-1 1 0,-1-1 0,-1 1 0,-15-51 0,5 38 0,-1 0 0,-31-53 0,-29-70 0,25 40 0,41 95 0,-1 1 0,-1 0 0,-2 0 0,0 1 0,-24-33 0,20 36 0,2-2 0,0 1 0,-17-41 0,23 46 0,-1 2 0,-19-26 0,21 33 0,1-1 0,0 0 0,1 0 0,0 0 0,0-1 0,1 0 0,0 0 0,1-1 0,-4-17 0,4-6 0,1-1 0,2 1 0,1-1 0,2 0 0,1 0 0,2 1 0,2 0 0,14-45 0,-13 50 0,-2 0 0,5-56 0,-8 53 0,1 1 0,13-50 0,56-110 0,-28 82 0,-40 97 0,-1 1 0,0-1 0,-1 1 0,0-1 0,-1 0 0,-1 0 0,1-15 0,-3 20 0,0 0 0,0 0 0,0 1 0,-1-1 0,0 0 0,-1 1 0,0-1 0,0 1 0,0 0 0,-1 0 0,0 0 0,-9-11 0,-3-1 0,-25-24 0,26 30 0,1-2 0,0 0 0,-14-21 0,22 28 0,-1 0 0,1 1 0,-2 0 0,1 0 0,-1 0 0,0 1 0,0 1 0,-15-8 0,12 6 0,1 1 0,-1-1 0,1-1 0,1 1 0,-13-14 0,-15-28 0,24 30 0,-20-21 0,27 34 0,0 1 0,0-1 0,0 1 0,0 1 0,-1-1 0,0 1 0,-11-5 0,-2 1 0,-1 0 0,1 2 0,-2 0 0,1 1 0,0 2 0,-34-3 0,42 6 0,1 0 0,0 1 0,-1 0 0,1 1 0,0 0 0,0 1 0,0 0 0,0 1 0,1 1 0,-1-1 0,1 2 0,-20 12 0,20-9 0,1 0 0,-1 0 0,1 2 0,1-1 0,0 1 0,-9 13 0,-40 78 0,17-29 0,-41 52 0,-53 91 0,125-199 0,7-14 0,3-11 0,1 5 0,0-1 0,1 0 0,-1 1 0,1 0 0,0-1 0,0 1 0,0 0 0,0 0 0,1 0 0,2-3 0,34-28 0,-18 16 0,-7 2-1365,-2 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4.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1,'43'60,"148"171,-25-34,-76-88,30 39,-109-131,0 0,-1 1,15 35,13 61,-31-92,-2-6,2-1,0 0,11 17,-9-17,-1 1,8 21,-9-19,18 63,-22-71,-1 1,-1-1,0 1,0-1,-2 21,-9 28,-3-1,-25 74,8-31,-56 237,79-312,0-1,-2 0,-15 31,-43 66,62-112,-18 25,18-27,0-1,0 1,0 0,1 0,0 0,0 0,1 1,1-1,-1 1,1 0,1 0,-2 10,4 5,1 1,0-1,2 0,1 0,1-1,1 0,1 0,1 0,16 29,-20-44,0 0,1 0,0-1,1 1,0-1,0-1,0 1,1-1,15 9,-20-12,1-1,0 2,-1-1,1 0,-1 1,0 0,0-1,-1 1,1 0,-1 0,0 1,0-1,0 0,0 1,1 8,0 5,0 1,-1 34,-2-33,5 30,1-20,2-1,1 0,23 48,-27-62,-1 1,0-1,-1 1,0 0,-1-1,-1 31,-1-30,1 0,0-1,1 1,0-1,1 0,1 1,7 17,29 77,-7-14,-28-82,-1 1,0 0,3 22,4 22,23 47,-34-105,1 0,-1 0,0-1,1 1,-1 0,0 0,0 0,0 0,0-1,0 1,0 0,0 0,0 0,0 0,0 0,0-1,0 1,-1 1,1-1,-1-1,1 0,0 0,-1 0,1 0,-1 0,1 0,0 0,-1 0,1 0,-1 0,1 0,-1 0,1 0,0 0,-1 0,1 0,-1 0,1 0,0 0,-1-1,1 1,-1 0,1 0,-1-1,-32-24,26 19,-9-6,-27-14,29 19,0-1,1-1,-21-17,-3-10,1-1,-54-74,83 100,-1 2,-15-17,11 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7.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306 0,'-93'211,"44"-93,30-80,-26 39,26-46,2 0,-16 38,25-46,1 1,-4 35,9-48,1-7,0 0,1 1,0-1,-1 0,2 0,-1 0,0 0,1 0,0 0,0 0,0 0,0 0,1 0,-1 0,1-1,0 1,0-1,3 5,0-4,-1 1,1-1,-1 0,1 0,1-1,-1 1,0-1,1 0,-1 0,1-1,11 3,5 1,-1-2,1 0,39 1,69-7,-53 0,-42 1,-3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9.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 0,'0'0,"-1"0,1 0,0 0,0 0,0 0,-1 0,1 0,0 0,0 0,0 0,-1 0,1 1,0-1,0 0,0 0,0 0,-1 0,1 0,0 0,0 0,0 0,0 1,-1-1,1 0,0 0,0 0,0 0,0 0,0 1,0-1,0 0,0 0,0 0,-1 0,1 1,0-1,0 0,0 0,0 0,0 1,0-1,0 0,0 0,0 0,0 1,0-1,0 0,1 0,-1 0,0 0,0 1,0-1,0 0,8 13,-6-10,14 22,2-2,1 0,32 29,73 54,28 29,-26 3,-123-133,1-1,-1 1,0 0,0 0,0 0,-1 0,0 1,0-1,0 0,-1 1,0 0,0-1,0 1,-1 0,0 0,0-1,0 1,-2 7,-1 10,-2 0,-1-1,-9 25,8-26,-14 40,-2 6,-20 97,32-107,-33 159,40-202,-2 9,-5 32,11-49,-1 1,1-1,0 0,0 0,0 1,1-1,0 0,1 0,-1 0,4 8,23 38,-20-40,-1 1,-1 0,0 0,0 1,5 23,2 35,-9-43,1-1,1 0,2 0,0-1,18 37,-11-34,-2 1,-1 1,-1 0,12 58,-20-69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9:0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 1,'-2'96,"-29"187,16-168,6 1,10 222,6-272,2-1,4 0,32 98,-27-109,1 0,3-2,3 0,56 89,-50-88,-21-29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8D3C-EBE2-72D9-B91A-CAA1122D1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CA804C-6E93-24FA-4F87-AAA1480DB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E88889-A4A9-1717-F68D-FE437D7FB3B1}"/>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5" name="Footer Placeholder 4">
            <a:extLst>
              <a:ext uri="{FF2B5EF4-FFF2-40B4-BE49-F238E27FC236}">
                <a16:creationId xmlns:a16="http://schemas.microsoft.com/office/drawing/2014/main" id="{EB6397FD-B848-3CD0-3679-C810D8A750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A5BE89-0478-080E-C941-18A77B30C92B}"/>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953769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4D75-5F46-06E1-51B9-5CA904BA2F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1F45E-FDD2-05B3-B1B6-0E52804FC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233C3D-35C3-EC1E-2500-6C9C282B4820}"/>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5" name="Footer Placeholder 4">
            <a:extLst>
              <a:ext uri="{FF2B5EF4-FFF2-40B4-BE49-F238E27FC236}">
                <a16:creationId xmlns:a16="http://schemas.microsoft.com/office/drawing/2014/main" id="{ABC7FF05-4909-9BBB-AEEA-13A22F8C9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5C6B6-50E8-41B1-D94B-1269F8DDFB50}"/>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43288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7F430-6567-3DBE-170C-A4A0976C1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DE21C-1486-C408-E3CE-2FADE80DC1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E6E19D-30DC-4BB9-F002-2526B4E81140}"/>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5" name="Footer Placeholder 4">
            <a:extLst>
              <a:ext uri="{FF2B5EF4-FFF2-40B4-BE49-F238E27FC236}">
                <a16:creationId xmlns:a16="http://schemas.microsoft.com/office/drawing/2014/main" id="{91D10186-BEA1-AD02-D877-080ABF8914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16F1E4-D343-A35A-7740-AAA6D24F41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02004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32ED-713C-CBAF-F56B-2A62FFA1C1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6A4B25-0209-1A76-4133-D892ABD084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A20FD3-4B46-782E-2760-47E5FB91F728}"/>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5" name="Footer Placeholder 4">
            <a:extLst>
              <a:ext uri="{FF2B5EF4-FFF2-40B4-BE49-F238E27FC236}">
                <a16:creationId xmlns:a16="http://schemas.microsoft.com/office/drawing/2014/main" id="{E1C2CFCD-047E-8CC8-A70D-56576756B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DD151-74C1-C6F7-23AF-48E2671674B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5377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A39D-623E-A96F-E0E4-76F8583AC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ABA894-51FA-5885-B9DA-A274904262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C807ED-A2C0-2F64-D4C7-9C716AA10693}"/>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5" name="Footer Placeholder 4">
            <a:extLst>
              <a:ext uri="{FF2B5EF4-FFF2-40B4-BE49-F238E27FC236}">
                <a16:creationId xmlns:a16="http://schemas.microsoft.com/office/drawing/2014/main" id="{FECF03D3-D93E-7766-B919-A654DB3923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BDE9AE-DB9A-903D-CF8C-FEC7AB4BD89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8081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ECD7-53C7-F849-3264-E8C7A9B73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12532B-71B0-2649-3770-6BB2494EE9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83A54D-4CFE-0645-3575-ACAEBDA5E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C40456-FB43-D2F2-EDB6-101F4757353E}"/>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6" name="Footer Placeholder 5">
            <a:extLst>
              <a:ext uri="{FF2B5EF4-FFF2-40B4-BE49-F238E27FC236}">
                <a16:creationId xmlns:a16="http://schemas.microsoft.com/office/drawing/2014/main" id="{92D56032-A38A-4BB9-C7AA-EE6AA7D9E3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405E0E-5228-8097-7FF2-87A64A2A70D7}"/>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10620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63E6-258B-9AEB-B698-EE200BD87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1AD81E-9111-8A94-7153-963A09F00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2B3B35-20EE-1284-17BA-F6494CDCE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7CAD6E-2D2D-785E-7902-F5D648B67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A4814-E329-E793-A96A-F789188E17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85589E-709C-49AF-A3FD-138DEA2DC3E9}"/>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8" name="Footer Placeholder 7">
            <a:extLst>
              <a:ext uri="{FF2B5EF4-FFF2-40B4-BE49-F238E27FC236}">
                <a16:creationId xmlns:a16="http://schemas.microsoft.com/office/drawing/2014/main" id="{D467EBEE-B546-0112-373E-2B5D68A50C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4AA457-1B65-8367-3E0D-CA9B3FBC6B56}"/>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88906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1E969-4E98-3863-C7BF-A7AA1BCBD7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D3DB59-C6C3-7952-C440-A91159E34758}"/>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4" name="Footer Placeholder 3">
            <a:extLst>
              <a:ext uri="{FF2B5EF4-FFF2-40B4-BE49-F238E27FC236}">
                <a16:creationId xmlns:a16="http://schemas.microsoft.com/office/drawing/2014/main" id="{524FE1D5-B45F-5CDB-E691-F12ABC8FB4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0F3959-99C4-E920-F164-E5DC39F3480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36426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06B3-7093-3BDD-7405-ECEF3F9634AC}"/>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3" name="Footer Placeholder 2">
            <a:extLst>
              <a:ext uri="{FF2B5EF4-FFF2-40B4-BE49-F238E27FC236}">
                <a16:creationId xmlns:a16="http://schemas.microsoft.com/office/drawing/2014/main" id="{E6068879-47CF-9C5B-D702-C150B07335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556A97-8C64-1721-2DBB-BA1C9B52E19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15028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DA4A-E9A9-BB81-A95F-9D71A593C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1EDE18-7586-872A-71AF-0B50ADEA9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797380-2391-49A4-C364-21AAF6EDD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33451-9578-A0EA-EDC2-3F649DBCF02F}"/>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6" name="Footer Placeholder 5">
            <a:extLst>
              <a:ext uri="{FF2B5EF4-FFF2-40B4-BE49-F238E27FC236}">
                <a16:creationId xmlns:a16="http://schemas.microsoft.com/office/drawing/2014/main" id="{25B83507-428F-C15A-C499-BA6B3681A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072C78-8113-4ADB-C766-C2FBE567F7D5}"/>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0051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4CE3-1CC5-D936-182C-F08366FD4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CFE6D5-6B94-5057-A63F-9679E8BB4D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4BA288-CA7E-07EF-BD9E-6C1CE45F4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BE4C4-332D-8777-C165-4FC1C88400DB}"/>
              </a:ext>
            </a:extLst>
          </p:cNvPr>
          <p:cNvSpPr>
            <a:spLocks noGrp="1"/>
          </p:cNvSpPr>
          <p:nvPr>
            <p:ph type="dt" sz="half" idx="10"/>
          </p:nvPr>
        </p:nvSpPr>
        <p:spPr/>
        <p:txBody>
          <a:bodyPr/>
          <a:lstStyle/>
          <a:p>
            <a:fld id="{A109A4E2-B82C-4261-AB9F-7C90D207B00C}" type="datetimeFigureOut">
              <a:rPr lang="en-IN" smtClean="0"/>
              <a:t>01-04-2023</a:t>
            </a:fld>
            <a:endParaRPr lang="en-IN"/>
          </a:p>
        </p:txBody>
      </p:sp>
      <p:sp>
        <p:nvSpPr>
          <p:cNvPr id="6" name="Footer Placeholder 5">
            <a:extLst>
              <a:ext uri="{FF2B5EF4-FFF2-40B4-BE49-F238E27FC236}">
                <a16:creationId xmlns:a16="http://schemas.microsoft.com/office/drawing/2014/main" id="{DC219ED1-CFCF-71B9-AF4A-454B460C3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0F89F9-C41E-4A1A-F556-CBB97A737A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73766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012D32-F56F-5717-430A-7A5C7594DB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C4FD85-88FF-51EA-ABFB-C1FB1A5F6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D8452-64F8-1F1B-7B1B-FCDBE61CC4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9A4E2-B82C-4261-AB9F-7C90D207B00C}" type="datetimeFigureOut">
              <a:rPr lang="en-IN" smtClean="0"/>
              <a:t>01-04-2023</a:t>
            </a:fld>
            <a:endParaRPr lang="en-IN"/>
          </a:p>
        </p:txBody>
      </p:sp>
      <p:sp>
        <p:nvSpPr>
          <p:cNvPr id="5" name="Footer Placeholder 4">
            <a:extLst>
              <a:ext uri="{FF2B5EF4-FFF2-40B4-BE49-F238E27FC236}">
                <a16:creationId xmlns:a16="http://schemas.microsoft.com/office/drawing/2014/main" id="{03C69E29-915F-1D18-0877-397246D45C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DD5883-CAF2-B797-F650-2D382ECA56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8C7338-1730-46E5-8406-B9F2EE55712E}" type="slidenum">
              <a:rPr lang="en-IN" smtClean="0"/>
              <a:t>‹#›</a:t>
            </a:fld>
            <a:endParaRPr lang="en-IN"/>
          </a:p>
        </p:txBody>
      </p:sp>
    </p:spTree>
    <p:extLst>
      <p:ext uri="{BB962C8B-B14F-4D97-AF65-F5344CB8AC3E}">
        <p14:creationId xmlns:p14="http://schemas.microsoft.com/office/powerpoint/2010/main" val="1442888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2.gi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580.png"/><Relationship Id="rId12" Type="http://schemas.openxmlformats.org/officeDocument/2006/relationships/customXml" Target="../ink/ink6.xml"/><Relationship Id="rId17" Type="http://schemas.openxmlformats.org/officeDocument/2006/relationships/image" Target="../media/image630.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00.png"/><Relationship Id="rId5" Type="http://schemas.openxmlformats.org/officeDocument/2006/relationships/image" Target="../media/image570.png"/><Relationship Id="rId15" Type="http://schemas.openxmlformats.org/officeDocument/2006/relationships/image" Target="../media/image62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90.png"/><Relationship Id="rId14" Type="http://schemas.openxmlformats.org/officeDocument/2006/relationships/customXml" Target="../ink/ink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696B-BE3E-5204-9AC4-625D8FA4D6A9}"/>
              </a:ext>
            </a:extLst>
          </p:cNvPr>
          <p:cNvSpPr>
            <a:spLocks noGrp="1"/>
          </p:cNvSpPr>
          <p:nvPr>
            <p:ph type="ctrTitle"/>
          </p:nvPr>
        </p:nvSpPr>
        <p:spPr/>
        <p:txBody>
          <a:bodyPr/>
          <a:lstStyle/>
          <a:p>
            <a:r>
              <a:rPr lang="en-IN" dirty="0"/>
              <a:t>Computer Architecture</a:t>
            </a:r>
          </a:p>
        </p:txBody>
      </p:sp>
      <p:sp>
        <p:nvSpPr>
          <p:cNvPr id="3" name="Subtitle 2">
            <a:extLst>
              <a:ext uri="{FF2B5EF4-FFF2-40B4-BE49-F238E27FC236}">
                <a16:creationId xmlns:a16="http://schemas.microsoft.com/office/drawing/2014/main" id="{5BDF9A86-333F-1ADA-925A-A231BE70F5C6}"/>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2075953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8080</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Intel bought back all the rights to the new chip from </a:t>
            </a:r>
            <a:r>
              <a:rPr lang="en-US" dirty="0" err="1"/>
              <a:t>Busicom</a:t>
            </a:r>
            <a:r>
              <a:rPr lang="en-US" dirty="0"/>
              <a:t> by returning the $60,000 </a:t>
            </a:r>
            <a:r>
              <a:rPr lang="en-US" dirty="0" err="1"/>
              <a:t>Busicom</a:t>
            </a:r>
            <a:r>
              <a:rPr lang="en-US" dirty="0"/>
              <a:t> had paid Intel to develop it</a:t>
            </a:r>
          </a:p>
          <a:p>
            <a:r>
              <a:rPr lang="en-US" dirty="0"/>
              <a:t>Intel started working on an 8-bit version of the chip, the 8008, introduced in 1972</a:t>
            </a:r>
          </a:p>
          <a:p>
            <a:r>
              <a:rPr lang="en-US" dirty="0"/>
              <a:t>Next, it created 8080, a small, general-purpose CPU, introduced in 1974</a:t>
            </a:r>
          </a:p>
          <a:p>
            <a:r>
              <a:rPr lang="en-US" dirty="0"/>
              <a:t>Intel sold millions of these chips</a:t>
            </a:r>
          </a:p>
          <a:p>
            <a:endParaRPr lang="en-US" dirty="0"/>
          </a:p>
          <a:p>
            <a:endParaRPr lang="en-IN" dirty="0"/>
          </a:p>
        </p:txBody>
      </p:sp>
    </p:spTree>
    <p:extLst>
      <p:ext uri="{BB962C8B-B14F-4D97-AF65-F5344CB8AC3E}">
        <p14:creationId xmlns:p14="http://schemas.microsoft.com/office/powerpoint/2010/main" val="427687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834A-1E32-4A54-8C86-273BD1C260F8}"/>
              </a:ext>
            </a:extLst>
          </p:cNvPr>
          <p:cNvSpPr>
            <a:spLocks noGrp="1"/>
          </p:cNvSpPr>
          <p:nvPr>
            <p:ph type="title"/>
          </p:nvPr>
        </p:nvSpPr>
        <p:spPr/>
        <p:txBody>
          <a:bodyPr/>
          <a:lstStyle/>
          <a:p>
            <a:r>
              <a:rPr lang="en-IN" dirty="0"/>
              <a:t>Binary to Decimal Conversion – Faster/</a:t>
            </a:r>
            <a:r>
              <a:rPr lang="en-IN" i="1" dirty="0"/>
              <a:t>8421</a:t>
            </a:r>
            <a:r>
              <a:rPr lang="en-IN" dirty="0"/>
              <a:t> Method</a:t>
            </a:r>
          </a:p>
        </p:txBody>
      </p:sp>
      <p:sp>
        <p:nvSpPr>
          <p:cNvPr id="3" name="Content Placeholder 2">
            <a:extLst>
              <a:ext uri="{FF2B5EF4-FFF2-40B4-BE49-F238E27FC236}">
                <a16:creationId xmlns:a16="http://schemas.microsoft.com/office/drawing/2014/main" id="{F02AB69B-1425-0FFD-27C4-99D38D4E0A2F}"/>
              </a:ext>
            </a:extLst>
          </p:cNvPr>
          <p:cNvSpPr>
            <a:spLocks noGrp="1"/>
          </p:cNvSpPr>
          <p:nvPr>
            <p:ph idx="1"/>
          </p:nvPr>
        </p:nvSpPr>
        <p:spPr/>
        <p:txBody>
          <a:bodyPr/>
          <a:lstStyle/>
          <a:p>
            <a:pPr marL="514350" indent="-514350">
              <a:buAutoNum type="arabicPeriod"/>
            </a:pPr>
            <a:r>
              <a:rPr lang="en-IN" dirty="0"/>
              <a:t>Write the binary number</a:t>
            </a:r>
          </a:p>
          <a:p>
            <a:pPr marL="514350" indent="-514350">
              <a:buAutoNum type="arabicPeriod"/>
            </a:pPr>
            <a:r>
              <a:rPr lang="en-IN" dirty="0"/>
              <a:t>Write the weights 1, 2, 4, 8, 16, … under the bits from right to left</a:t>
            </a:r>
          </a:p>
          <a:p>
            <a:pPr marL="514350" indent="-514350">
              <a:buAutoNum type="arabicPeriod"/>
            </a:pPr>
            <a:r>
              <a:rPr lang="en-IN" dirty="0"/>
              <a:t>Cross out weights under a 0</a:t>
            </a:r>
          </a:p>
          <a:p>
            <a:pPr marL="514350" indent="-514350">
              <a:buAutoNum type="arabicPeriod"/>
            </a:pPr>
            <a:r>
              <a:rPr lang="en-IN" dirty="0"/>
              <a:t>Add the remaining weights</a:t>
            </a:r>
          </a:p>
          <a:p>
            <a:pPr marL="0" indent="0">
              <a:buNone/>
            </a:pPr>
            <a:r>
              <a:rPr lang="en-IN" dirty="0"/>
              <a:t>Example: Convert binary 1101 into decimal</a:t>
            </a:r>
          </a:p>
        </p:txBody>
      </p:sp>
      <p:pic>
        <p:nvPicPr>
          <p:cNvPr id="5" name="Picture 4">
            <a:extLst>
              <a:ext uri="{FF2B5EF4-FFF2-40B4-BE49-F238E27FC236}">
                <a16:creationId xmlns:a16="http://schemas.microsoft.com/office/drawing/2014/main" id="{324D9A44-9055-B55C-4032-ACBEE6712518}"/>
              </a:ext>
            </a:extLst>
          </p:cNvPr>
          <p:cNvPicPr>
            <a:picLocks noChangeAspect="1"/>
          </p:cNvPicPr>
          <p:nvPr/>
        </p:nvPicPr>
        <p:blipFill>
          <a:blip r:embed="rId2"/>
          <a:stretch>
            <a:fillRect/>
          </a:stretch>
        </p:blipFill>
        <p:spPr>
          <a:xfrm>
            <a:off x="2455497" y="4344407"/>
            <a:ext cx="8065240" cy="2118835"/>
          </a:xfrm>
          <a:prstGeom prst="rect">
            <a:avLst/>
          </a:prstGeom>
        </p:spPr>
      </p:pic>
    </p:spTree>
    <p:extLst>
      <p:ext uri="{BB962C8B-B14F-4D97-AF65-F5344CB8AC3E}">
        <p14:creationId xmlns:p14="http://schemas.microsoft.com/office/powerpoint/2010/main" val="4030553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DEBE-434D-7FA0-D315-D0102A08FE92}"/>
              </a:ext>
            </a:extLst>
          </p:cNvPr>
          <p:cNvSpPr>
            <a:spLocks noGrp="1"/>
          </p:cNvSpPr>
          <p:nvPr>
            <p:ph type="title"/>
          </p:nvPr>
        </p:nvSpPr>
        <p:spPr/>
        <p:txBody>
          <a:bodyPr/>
          <a:lstStyle/>
          <a:p>
            <a:r>
              <a:rPr lang="en-IN" dirty="0"/>
              <a:t>Binary to Decimal – Even Shorter Method</a:t>
            </a:r>
          </a:p>
        </p:txBody>
      </p:sp>
      <p:sp>
        <p:nvSpPr>
          <p:cNvPr id="3" name="Content Placeholder 2">
            <a:extLst>
              <a:ext uri="{FF2B5EF4-FFF2-40B4-BE49-F238E27FC236}">
                <a16:creationId xmlns:a16="http://schemas.microsoft.com/office/drawing/2014/main" id="{4C321361-C35B-6089-C497-E471D75233B6}"/>
              </a:ext>
            </a:extLst>
          </p:cNvPr>
          <p:cNvSpPr>
            <a:spLocks noGrp="1"/>
          </p:cNvSpPr>
          <p:nvPr>
            <p:ph idx="1"/>
          </p:nvPr>
        </p:nvSpPr>
        <p:spPr/>
        <p:txBody>
          <a:bodyPr/>
          <a:lstStyle/>
          <a:p>
            <a:r>
              <a:rPr lang="en-IN" dirty="0"/>
              <a:t>Convert binary 1110101 in decimal</a:t>
            </a:r>
          </a:p>
        </p:txBody>
      </p:sp>
      <p:pic>
        <p:nvPicPr>
          <p:cNvPr id="5" name="Picture 4">
            <a:extLst>
              <a:ext uri="{FF2B5EF4-FFF2-40B4-BE49-F238E27FC236}">
                <a16:creationId xmlns:a16="http://schemas.microsoft.com/office/drawing/2014/main" id="{1B6EEB7B-957E-4962-4CCE-4DAECF04194F}"/>
              </a:ext>
            </a:extLst>
          </p:cNvPr>
          <p:cNvPicPr>
            <a:picLocks noChangeAspect="1"/>
          </p:cNvPicPr>
          <p:nvPr/>
        </p:nvPicPr>
        <p:blipFill>
          <a:blip r:embed="rId2"/>
          <a:stretch>
            <a:fillRect/>
          </a:stretch>
        </p:blipFill>
        <p:spPr>
          <a:xfrm>
            <a:off x="1913675" y="2415267"/>
            <a:ext cx="6337631" cy="1540284"/>
          </a:xfrm>
          <a:prstGeom prst="rect">
            <a:avLst/>
          </a:prstGeom>
        </p:spPr>
      </p:pic>
    </p:spTree>
    <p:extLst>
      <p:ext uri="{BB962C8B-B14F-4D97-AF65-F5344CB8AC3E}">
        <p14:creationId xmlns:p14="http://schemas.microsoft.com/office/powerpoint/2010/main" val="1262369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9D4D-6B9E-79E4-3DC5-77B912F86487}"/>
              </a:ext>
            </a:extLst>
          </p:cNvPr>
          <p:cNvSpPr>
            <a:spLocks noGrp="1"/>
          </p:cNvSpPr>
          <p:nvPr>
            <p:ph type="title"/>
          </p:nvPr>
        </p:nvSpPr>
        <p:spPr/>
        <p:txBody>
          <a:bodyPr/>
          <a:lstStyle/>
          <a:p>
            <a:r>
              <a:rPr lang="en-IN" dirty="0"/>
              <a:t>Base or Radix</a:t>
            </a:r>
          </a:p>
        </p:txBody>
      </p:sp>
      <p:sp>
        <p:nvSpPr>
          <p:cNvPr id="3" name="Content Placeholder 2">
            <a:extLst>
              <a:ext uri="{FF2B5EF4-FFF2-40B4-BE49-F238E27FC236}">
                <a16:creationId xmlns:a16="http://schemas.microsoft.com/office/drawing/2014/main" id="{EE6055BA-EA10-B0F1-5123-4B38FE8CB408}"/>
              </a:ext>
            </a:extLst>
          </p:cNvPr>
          <p:cNvSpPr>
            <a:spLocks noGrp="1"/>
          </p:cNvSpPr>
          <p:nvPr>
            <p:ph idx="1"/>
          </p:nvPr>
        </p:nvSpPr>
        <p:spPr/>
        <p:txBody>
          <a:bodyPr/>
          <a:lstStyle/>
          <a:p>
            <a:r>
              <a:rPr lang="en-IN" b="1" dirty="0"/>
              <a:t>Base </a:t>
            </a:r>
            <a:r>
              <a:rPr lang="en-IN" dirty="0"/>
              <a:t>or </a:t>
            </a:r>
            <a:r>
              <a:rPr lang="en-IN" b="1" dirty="0"/>
              <a:t>radix </a:t>
            </a:r>
            <a:r>
              <a:rPr lang="en-IN" dirty="0"/>
              <a:t>of a number system is equal to the number of digits it has</a:t>
            </a:r>
          </a:p>
          <a:p>
            <a:r>
              <a:rPr lang="en-IN" dirty="0"/>
              <a:t>Decimal number system’s base is 10 (Digits 0-9 are used)</a:t>
            </a:r>
          </a:p>
          <a:p>
            <a:r>
              <a:rPr lang="en-IN" dirty="0"/>
              <a:t>Binary number system’s base is 2 (Digits 0-1 are used)</a:t>
            </a:r>
          </a:p>
          <a:p>
            <a:r>
              <a:rPr lang="en-IN" dirty="0"/>
              <a:t>A subscript denotes the base</a:t>
            </a:r>
          </a:p>
          <a:p>
            <a:r>
              <a:rPr lang="en-IN" dirty="0"/>
              <a:t>Examples:</a:t>
            </a:r>
          </a:p>
          <a:p>
            <a:pPr lvl="1"/>
            <a:r>
              <a:rPr lang="en-IN" dirty="0"/>
              <a:t>100</a:t>
            </a:r>
            <a:r>
              <a:rPr lang="en-IN" baseline="-25000" dirty="0"/>
              <a:t>10</a:t>
            </a:r>
            <a:r>
              <a:rPr lang="en-IN" dirty="0"/>
              <a:t> is decimal 100 (hundred)</a:t>
            </a:r>
          </a:p>
          <a:p>
            <a:pPr lvl="1"/>
            <a:r>
              <a:rPr lang="en-IN" dirty="0"/>
              <a:t>100</a:t>
            </a:r>
            <a:r>
              <a:rPr lang="en-IN" baseline="-25000" dirty="0"/>
              <a:t>2</a:t>
            </a:r>
            <a:r>
              <a:rPr lang="en-IN" dirty="0"/>
              <a:t> is binary 100 (one zero zero)</a:t>
            </a:r>
          </a:p>
          <a:p>
            <a:r>
              <a:rPr lang="en-IN" dirty="0"/>
              <a:t>So, we can say that 1101</a:t>
            </a:r>
            <a:r>
              <a:rPr lang="en-IN" baseline="-25000" dirty="0"/>
              <a:t>2</a:t>
            </a:r>
            <a:r>
              <a:rPr lang="en-IN" dirty="0"/>
              <a:t> = 13</a:t>
            </a:r>
            <a:r>
              <a:rPr lang="en-IN" baseline="-25000" dirty="0"/>
              <a:t>10</a:t>
            </a:r>
          </a:p>
          <a:p>
            <a:pPr lvl="1"/>
            <a:endParaRPr lang="en-IN" dirty="0"/>
          </a:p>
          <a:p>
            <a:endParaRPr lang="en-IN" dirty="0"/>
          </a:p>
        </p:txBody>
      </p:sp>
    </p:spTree>
    <p:extLst>
      <p:ext uri="{BB962C8B-B14F-4D97-AF65-F5344CB8AC3E}">
        <p14:creationId xmlns:p14="http://schemas.microsoft.com/office/powerpoint/2010/main" val="35560320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62BD-C51D-C02A-A08A-BDAE65D32F0A}"/>
              </a:ext>
            </a:extLst>
          </p:cNvPr>
          <p:cNvSpPr>
            <a:spLocks noGrp="1"/>
          </p:cNvSpPr>
          <p:nvPr>
            <p:ph type="title"/>
          </p:nvPr>
        </p:nvSpPr>
        <p:spPr/>
        <p:txBody>
          <a:bodyPr/>
          <a:lstStyle/>
          <a:p>
            <a:r>
              <a:rPr lang="en-IN" dirty="0"/>
              <a:t>Measuring bits – the </a:t>
            </a:r>
            <a:r>
              <a:rPr lang="en-IN" i="1" dirty="0"/>
              <a:t>K</a:t>
            </a:r>
            <a:r>
              <a:rPr lang="en-IN" dirty="0"/>
              <a:t> Notation</a:t>
            </a:r>
          </a:p>
        </p:txBody>
      </p:sp>
      <p:sp>
        <p:nvSpPr>
          <p:cNvPr id="3" name="Content Placeholder 2">
            <a:extLst>
              <a:ext uri="{FF2B5EF4-FFF2-40B4-BE49-F238E27FC236}">
                <a16:creationId xmlns:a16="http://schemas.microsoft.com/office/drawing/2014/main" id="{C4BDC4D3-483C-2249-16F6-908745AE6F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336A7C-2011-A136-F8B9-278524794AF8}"/>
              </a:ext>
            </a:extLst>
          </p:cNvPr>
          <p:cNvPicPr>
            <a:picLocks noChangeAspect="1"/>
          </p:cNvPicPr>
          <p:nvPr/>
        </p:nvPicPr>
        <p:blipFill>
          <a:blip r:embed="rId2"/>
          <a:stretch>
            <a:fillRect/>
          </a:stretch>
        </p:blipFill>
        <p:spPr>
          <a:xfrm>
            <a:off x="2773817" y="1400791"/>
            <a:ext cx="5240026" cy="5100987"/>
          </a:xfrm>
          <a:prstGeom prst="rect">
            <a:avLst/>
          </a:prstGeom>
        </p:spPr>
      </p:pic>
    </p:spTree>
    <p:extLst>
      <p:ext uri="{BB962C8B-B14F-4D97-AF65-F5344CB8AC3E}">
        <p14:creationId xmlns:p14="http://schemas.microsoft.com/office/powerpoint/2010/main" val="27848622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2AC1-03F1-3003-1998-4F63482EBD2F}"/>
              </a:ext>
            </a:extLst>
          </p:cNvPr>
          <p:cNvSpPr>
            <a:spLocks noGrp="1"/>
          </p:cNvSpPr>
          <p:nvPr>
            <p:ph type="title"/>
          </p:nvPr>
        </p:nvSpPr>
        <p:spPr/>
        <p:txBody>
          <a:bodyPr/>
          <a:lstStyle/>
          <a:p>
            <a:r>
              <a:rPr lang="en-IN" dirty="0"/>
              <a:t>Decimal to Binary Conversion</a:t>
            </a:r>
          </a:p>
        </p:txBody>
      </p:sp>
      <p:sp>
        <p:nvSpPr>
          <p:cNvPr id="3" name="Content Placeholder 2">
            <a:extLst>
              <a:ext uri="{FF2B5EF4-FFF2-40B4-BE49-F238E27FC236}">
                <a16:creationId xmlns:a16="http://schemas.microsoft.com/office/drawing/2014/main" id="{C4C2C978-CC72-E310-B230-65F5F635B7EB}"/>
              </a:ext>
            </a:extLst>
          </p:cNvPr>
          <p:cNvSpPr>
            <a:spLocks noGrp="1"/>
          </p:cNvSpPr>
          <p:nvPr>
            <p:ph idx="1"/>
          </p:nvPr>
        </p:nvSpPr>
        <p:spPr/>
        <p:txBody>
          <a:bodyPr/>
          <a:lstStyle/>
          <a:p>
            <a:pPr marL="514350" indent="-514350">
              <a:buAutoNum type="arabicPeriod"/>
            </a:pPr>
            <a:r>
              <a:rPr lang="en-IN" dirty="0"/>
              <a:t>Write the decimal number</a:t>
            </a:r>
          </a:p>
          <a:p>
            <a:pPr marL="514350" indent="-514350">
              <a:buFont typeface="Arial" panose="020B0604020202020204" pitchFamily="34" charset="0"/>
              <a:buAutoNum type="arabicPeriod"/>
            </a:pPr>
            <a:r>
              <a:rPr lang="en-IN" dirty="0"/>
              <a:t>Divide it by 2 and write the quotient and remainder</a:t>
            </a:r>
          </a:p>
          <a:p>
            <a:pPr marL="514350" indent="-514350">
              <a:buAutoNum type="arabicPeriod"/>
            </a:pPr>
            <a:r>
              <a:rPr lang="en-IN" dirty="0"/>
              <a:t>Keep doing it till we get a quotient of 0</a:t>
            </a:r>
          </a:p>
          <a:p>
            <a:pPr marL="514350" indent="-514350">
              <a:buAutoNum type="arabicPeriod"/>
            </a:pPr>
            <a:r>
              <a:rPr lang="en-IN" dirty="0"/>
              <a:t>Write the remainder in the reverse order to get the binary number</a:t>
            </a:r>
          </a:p>
          <a:p>
            <a:pPr marL="0" indent="0">
              <a:buNone/>
            </a:pPr>
            <a:endParaRPr lang="en-IN" dirty="0"/>
          </a:p>
        </p:txBody>
      </p:sp>
      <p:pic>
        <p:nvPicPr>
          <p:cNvPr id="5" name="Picture 4">
            <a:extLst>
              <a:ext uri="{FF2B5EF4-FFF2-40B4-BE49-F238E27FC236}">
                <a16:creationId xmlns:a16="http://schemas.microsoft.com/office/drawing/2014/main" id="{238CAEE8-993F-660A-57E0-30B3DAEDCDE3}"/>
              </a:ext>
            </a:extLst>
          </p:cNvPr>
          <p:cNvPicPr>
            <a:picLocks noChangeAspect="1"/>
          </p:cNvPicPr>
          <p:nvPr/>
        </p:nvPicPr>
        <p:blipFill>
          <a:blip r:embed="rId2"/>
          <a:stretch>
            <a:fillRect/>
          </a:stretch>
        </p:blipFill>
        <p:spPr>
          <a:xfrm>
            <a:off x="3608269" y="3857456"/>
            <a:ext cx="3886400" cy="2844946"/>
          </a:xfrm>
          <a:prstGeom prst="rect">
            <a:avLst/>
          </a:prstGeom>
        </p:spPr>
      </p:pic>
    </p:spTree>
    <p:extLst>
      <p:ext uri="{BB962C8B-B14F-4D97-AF65-F5344CB8AC3E}">
        <p14:creationId xmlns:p14="http://schemas.microsoft.com/office/powerpoint/2010/main" val="40595324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9854-599B-2A4F-EFC5-ED724C6B9A3D}"/>
              </a:ext>
            </a:extLst>
          </p:cNvPr>
          <p:cNvSpPr>
            <a:spLocks noGrp="1"/>
          </p:cNvSpPr>
          <p:nvPr>
            <p:ph type="title"/>
          </p:nvPr>
        </p:nvSpPr>
        <p:spPr/>
        <p:txBody>
          <a:bodyPr/>
          <a:lstStyle/>
          <a:p>
            <a:r>
              <a:rPr lang="en-IN" dirty="0"/>
              <a:t>Decimal to Binary – Example </a:t>
            </a:r>
          </a:p>
        </p:txBody>
      </p:sp>
      <p:sp>
        <p:nvSpPr>
          <p:cNvPr id="3" name="Content Placeholder 2">
            <a:extLst>
              <a:ext uri="{FF2B5EF4-FFF2-40B4-BE49-F238E27FC236}">
                <a16:creationId xmlns:a16="http://schemas.microsoft.com/office/drawing/2014/main" id="{AF4792ED-A164-A442-B9B4-5CBA866BE72C}"/>
              </a:ext>
            </a:extLst>
          </p:cNvPr>
          <p:cNvSpPr>
            <a:spLocks noGrp="1"/>
          </p:cNvSpPr>
          <p:nvPr>
            <p:ph idx="1"/>
          </p:nvPr>
        </p:nvSpPr>
        <p:spPr/>
        <p:txBody>
          <a:bodyPr/>
          <a:lstStyle/>
          <a:p>
            <a:r>
              <a:rPr lang="en-IN" dirty="0"/>
              <a:t>Convert decimal 125 into binary</a:t>
            </a:r>
          </a:p>
        </p:txBody>
      </p:sp>
      <p:pic>
        <p:nvPicPr>
          <p:cNvPr id="5" name="Picture 4">
            <a:extLst>
              <a:ext uri="{FF2B5EF4-FFF2-40B4-BE49-F238E27FC236}">
                <a16:creationId xmlns:a16="http://schemas.microsoft.com/office/drawing/2014/main" id="{532D0326-B130-FC4A-E86D-9F930E18BC6D}"/>
              </a:ext>
            </a:extLst>
          </p:cNvPr>
          <p:cNvPicPr>
            <a:picLocks noChangeAspect="1"/>
          </p:cNvPicPr>
          <p:nvPr/>
        </p:nvPicPr>
        <p:blipFill>
          <a:blip r:embed="rId2"/>
          <a:stretch>
            <a:fillRect/>
          </a:stretch>
        </p:blipFill>
        <p:spPr>
          <a:xfrm>
            <a:off x="3882155" y="2333040"/>
            <a:ext cx="2785773" cy="4159835"/>
          </a:xfrm>
          <a:prstGeom prst="rect">
            <a:avLst/>
          </a:prstGeom>
        </p:spPr>
      </p:pic>
    </p:spTree>
    <p:extLst>
      <p:ext uri="{BB962C8B-B14F-4D97-AF65-F5344CB8AC3E}">
        <p14:creationId xmlns:p14="http://schemas.microsoft.com/office/powerpoint/2010/main" val="3591715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670-C249-5222-F553-04EB068DC158}"/>
              </a:ext>
            </a:extLst>
          </p:cNvPr>
          <p:cNvSpPr>
            <a:spLocks noGrp="1"/>
          </p:cNvSpPr>
          <p:nvPr>
            <p:ph type="title"/>
          </p:nvPr>
        </p:nvSpPr>
        <p:spPr/>
        <p:txBody>
          <a:bodyPr/>
          <a:lstStyle/>
          <a:p>
            <a:r>
              <a:rPr lang="en-IN" dirty="0"/>
              <a:t>Hexadecimal Numbers</a:t>
            </a:r>
          </a:p>
        </p:txBody>
      </p:sp>
      <p:sp>
        <p:nvSpPr>
          <p:cNvPr id="3" name="Content Placeholder 2">
            <a:extLst>
              <a:ext uri="{FF2B5EF4-FFF2-40B4-BE49-F238E27FC236}">
                <a16:creationId xmlns:a16="http://schemas.microsoft.com/office/drawing/2014/main" id="{12683BB9-6FE0-E0C1-2DDE-19161F2EE74D}"/>
              </a:ext>
            </a:extLst>
          </p:cNvPr>
          <p:cNvSpPr>
            <a:spLocks noGrp="1"/>
          </p:cNvSpPr>
          <p:nvPr>
            <p:ph idx="1"/>
          </p:nvPr>
        </p:nvSpPr>
        <p:spPr/>
        <p:txBody>
          <a:bodyPr>
            <a:normAutofit lnSpcReduction="10000"/>
          </a:bodyPr>
          <a:lstStyle/>
          <a:p>
            <a:r>
              <a:rPr lang="en-IN" b="1" dirty="0"/>
              <a:t>Hexadecimal (hex)</a:t>
            </a:r>
            <a:r>
              <a:rPr lang="en-IN" dirty="0"/>
              <a:t> numbers are extensively used in microprocessor work</a:t>
            </a:r>
          </a:p>
          <a:p>
            <a:r>
              <a:rPr lang="en-IN" dirty="0"/>
              <a:t>They are much shorter than binary numbers</a:t>
            </a:r>
          </a:p>
          <a:p>
            <a:r>
              <a:rPr lang="en-IN" dirty="0"/>
              <a:t>Hexadecimal means 16, so the hexadecimal number system has a base of 16</a:t>
            </a:r>
          </a:p>
          <a:p>
            <a:r>
              <a:rPr lang="en-IN" dirty="0"/>
              <a:t>The 16 digits in hexadecimal number system are numbers 0 to 9 and letters A to F</a:t>
            </a:r>
          </a:p>
          <a:p>
            <a:r>
              <a:rPr lang="en-IN" dirty="0"/>
              <a:t>In a hexadecimal odometer, each wheel will use 16 symbols to represent numbers: it will display 0 to 9 but then it will not get reset and use symbols A to F; after F it will be reset</a:t>
            </a:r>
          </a:p>
        </p:txBody>
      </p:sp>
    </p:spTree>
    <p:extLst>
      <p:ext uri="{BB962C8B-B14F-4D97-AF65-F5344CB8AC3E}">
        <p14:creationId xmlns:p14="http://schemas.microsoft.com/office/powerpoint/2010/main" val="3760379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fontScale="77500" lnSpcReduction="20000"/>
          </a:bodyPr>
          <a:lstStyle/>
          <a:p>
            <a:r>
              <a:rPr lang="en-IN" dirty="0"/>
              <a:t>0000	Zero</a:t>
            </a:r>
          </a:p>
          <a:p>
            <a:r>
              <a:rPr lang="en-IN" dirty="0"/>
              <a:t>0001	One</a:t>
            </a:r>
          </a:p>
          <a:p>
            <a:r>
              <a:rPr lang="en-IN" dirty="0"/>
              <a:t>0002	Two</a:t>
            </a:r>
          </a:p>
          <a:p>
            <a:r>
              <a:rPr lang="en-IN" dirty="0"/>
              <a:t>0003	Three</a:t>
            </a:r>
          </a:p>
          <a:p>
            <a:r>
              <a:rPr lang="en-IN" dirty="0"/>
              <a:t>…</a:t>
            </a:r>
          </a:p>
          <a:p>
            <a:r>
              <a:rPr lang="en-IN" dirty="0"/>
              <a:t>0009	Nine</a:t>
            </a:r>
          </a:p>
          <a:p>
            <a:r>
              <a:rPr lang="en-IN" dirty="0"/>
              <a:t>000A	Ten</a:t>
            </a:r>
          </a:p>
          <a:p>
            <a:r>
              <a:rPr lang="en-IN" dirty="0"/>
              <a:t>000B	Eleven</a:t>
            </a:r>
          </a:p>
          <a:p>
            <a:r>
              <a:rPr lang="en-IN" dirty="0"/>
              <a:t>000C	Twelve</a:t>
            </a:r>
          </a:p>
          <a:p>
            <a:r>
              <a:rPr lang="en-IN" dirty="0"/>
              <a:t>000D	Thirteen</a:t>
            </a:r>
          </a:p>
          <a:p>
            <a:r>
              <a:rPr lang="en-IN" dirty="0"/>
              <a:t>000E	Fourteen</a:t>
            </a:r>
          </a:p>
          <a:p>
            <a:r>
              <a:rPr lang="en-IN" dirty="0"/>
              <a:t>000F	Fifteen</a:t>
            </a:r>
          </a:p>
          <a:p>
            <a:endParaRPr lang="en-IN" dirty="0"/>
          </a:p>
        </p:txBody>
      </p:sp>
    </p:spTree>
    <p:extLst>
      <p:ext uri="{BB962C8B-B14F-4D97-AF65-F5344CB8AC3E}">
        <p14:creationId xmlns:p14="http://schemas.microsoft.com/office/powerpoint/2010/main" val="629090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lnSpcReduction="10000"/>
          </a:bodyPr>
          <a:lstStyle/>
          <a:p>
            <a:r>
              <a:rPr lang="en-IN" dirty="0"/>
              <a:t>000F	Fifteen</a:t>
            </a:r>
          </a:p>
          <a:p>
            <a:r>
              <a:rPr lang="en-IN" dirty="0"/>
              <a:t>0010	Sixteen</a:t>
            </a:r>
          </a:p>
          <a:p>
            <a:r>
              <a:rPr lang="en-IN" dirty="0"/>
              <a:t>0011	Seventeen</a:t>
            </a:r>
          </a:p>
          <a:p>
            <a:r>
              <a:rPr lang="en-IN" dirty="0"/>
              <a:t>…</a:t>
            </a:r>
          </a:p>
          <a:p>
            <a:r>
              <a:rPr lang="en-IN" dirty="0"/>
              <a:t>0019	Twenty five</a:t>
            </a:r>
          </a:p>
          <a:p>
            <a:r>
              <a:rPr lang="en-IN" dirty="0"/>
              <a:t>001A	Twenty six</a:t>
            </a:r>
          </a:p>
          <a:p>
            <a:r>
              <a:rPr lang="en-IN" dirty="0"/>
              <a:t>001B	Twenty seven</a:t>
            </a:r>
          </a:p>
          <a:p>
            <a:r>
              <a:rPr lang="en-IN" dirty="0"/>
              <a:t>…</a:t>
            </a:r>
          </a:p>
          <a:p>
            <a:r>
              <a:rPr lang="en-IN" dirty="0"/>
              <a:t>0020	Thirty two</a:t>
            </a:r>
          </a:p>
          <a:p>
            <a:endParaRPr lang="en-IN" dirty="0"/>
          </a:p>
        </p:txBody>
      </p:sp>
    </p:spTree>
    <p:extLst>
      <p:ext uri="{BB962C8B-B14F-4D97-AF65-F5344CB8AC3E}">
        <p14:creationId xmlns:p14="http://schemas.microsoft.com/office/powerpoint/2010/main" val="846522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D83F-9826-4185-A634-3F75EB8283A2}"/>
              </a:ext>
            </a:extLst>
          </p:cNvPr>
          <p:cNvSpPr>
            <a:spLocks noGrp="1"/>
          </p:cNvSpPr>
          <p:nvPr>
            <p:ph type="title"/>
          </p:nvPr>
        </p:nvSpPr>
        <p:spPr/>
        <p:txBody>
          <a:bodyPr/>
          <a:lstStyle/>
          <a:p>
            <a:r>
              <a:rPr lang="en-IN" dirty="0"/>
              <a:t>Equivalence</a:t>
            </a:r>
          </a:p>
        </p:txBody>
      </p:sp>
      <p:sp>
        <p:nvSpPr>
          <p:cNvPr id="3" name="Content Placeholder 2">
            <a:extLst>
              <a:ext uri="{FF2B5EF4-FFF2-40B4-BE49-F238E27FC236}">
                <a16:creationId xmlns:a16="http://schemas.microsoft.com/office/drawing/2014/main" id="{992935A4-E3A6-D2D6-ABCF-0521269ADF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9E11E4-76C5-B0F9-6681-F82DB73CC730}"/>
              </a:ext>
            </a:extLst>
          </p:cNvPr>
          <p:cNvPicPr>
            <a:picLocks noChangeAspect="1"/>
          </p:cNvPicPr>
          <p:nvPr/>
        </p:nvPicPr>
        <p:blipFill>
          <a:blip r:embed="rId2"/>
          <a:stretch>
            <a:fillRect/>
          </a:stretch>
        </p:blipFill>
        <p:spPr>
          <a:xfrm>
            <a:off x="4013553" y="279773"/>
            <a:ext cx="4924963" cy="6047243"/>
          </a:xfrm>
          <a:prstGeom prst="rect">
            <a:avLst/>
          </a:prstGeom>
        </p:spPr>
      </p:pic>
    </p:spTree>
    <p:extLst>
      <p:ext uri="{BB962C8B-B14F-4D97-AF65-F5344CB8AC3E}">
        <p14:creationId xmlns:p14="http://schemas.microsoft.com/office/powerpoint/2010/main" val="160994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x86</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fontScale="92500"/>
          </a:bodyPr>
          <a:lstStyle/>
          <a:p>
            <a:r>
              <a:rPr lang="en-US" dirty="0"/>
              <a:t>1978: 8086 – A 16-bit chip</a:t>
            </a:r>
          </a:p>
          <a:p>
            <a:r>
              <a:rPr lang="en-US" dirty="0"/>
              <a:t>The next logical step was a true 32-bit CPU on a chip, the 80386, brought out  in 1985 (called </a:t>
            </a:r>
            <a:r>
              <a:rPr lang="en-US" b="1" dirty="0"/>
              <a:t>x86 </a:t>
            </a:r>
            <a:r>
              <a:rPr lang="en-US" dirty="0"/>
              <a:t>now) – Data and address bus each of 32 bits</a:t>
            </a:r>
          </a:p>
          <a:p>
            <a:r>
              <a:rPr lang="en-US" dirty="0"/>
              <a:t>Then came 80486</a:t>
            </a:r>
          </a:p>
          <a:p>
            <a:r>
              <a:rPr lang="en-US" dirty="0"/>
              <a:t>At this point, Intel found out the hard way (by losing a trademark infringement  lawsuit) that numbers (like 80486) cannot be trademarked, so the next generation  got a name: </a:t>
            </a:r>
            <a:r>
              <a:rPr lang="en-US" b="1" dirty="0"/>
              <a:t>Pentium</a:t>
            </a:r>
          </a:p>
          <a:p>
            <a:r>
              <a:rPr lang="en-US" dirty="0"/>
              <a:t>In 2006, Intel changed the brand name from Pentium to Core and released a  dual core chip, the </a:t>
            </a:r>
            <a:r>
              <a:rPr lang="en-US" b="1" dirty="0"/>
              <a:t>Core 2 duo</a:t>
            </a:r>
            <a:r>
              <a:rPr lang="en-US" dirty="0"/>
              <a:t> (</a:t>
            </a:r>
            <a:r>
              <a:rPr lang="en-US" b="1" dirty="0"/>
              <a:t>Dual core </a:t>
            </a:r>
            <a:r>
              <a:rPr lang="en-US" dirty="0"/>
              <a:t>is a CPU that has two distinct processors that work simultaneously in the same integrated circuit)</a:t>
            </a:r>
            <a:endParaRPr lang="en-IN" dirty="0"/>
          </a:p>
        </p:txBody>
      </p:sp>
    </p:spTree>
    <p:extLst>
      <p:ext uri="{BB962C8B-B14F-4D97-AF65-F5344CB8AC3E}">
        <p14:creationId xmlns:p14="http://schemas.microsoft.com/office/powerpoint/2010/main" val="26990156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Hexadecimal to Binary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If you remember the previous table, we can simply convert each hexadecimal digit to its 4-bit binary equivalent</a:t>
            </a:r>
          </a:p>
          <a:p>
            <a:r>
              <a:rPr lang="en-IN" dirty="0"/>
              <a:t>Examples</a:t>
            </a:r>
          </a:p>
        </p:txBody>
      </p:sp>
      <p:pic>
        <p:nvPicPr>
          <p:cNvPr id="5" name="Picture 4">
            <a:extLst>
              <a:ext uri="{FF2B5EF4-FFF2-40B4-BE49-F238E27FC236}">
                <a16:creationId xmlns:a16="http://schemas.microsoft.com/office/drawing/2014/main" id="{0F1DB8C7-FD4C-EA7E-E545-DBF7FC328581}"/>
              </a:ext>
            </a:extLst>
          </p:cNvPr>
          <p:cNvPicPr>
            <a:picLocks noChangeAspect="1"/>
          </p:cNvPicPr>
          <p:nvPr/>
        </p:nvPicPr>
        <p:blipFill>
          <a:blip r:embed="rId2"/>
          <a:stretch>
            <a:fillRect/>
          </a:stretch>
        </p:blipFill>
        <p:spPr>
          <a:xfrm>
            <a:off x="838200" y="3348357"/>
            <a:ext cx="3357796" cy="1715879"/>
          </a:xfrm>
          <a:prstGeom prst="rect">
            <a:avLst/>
          </a:prstGeom>
        </p:spPr>
      </p:pic>
      <p:pic>
        <p:nvPicPr>
          <p:cNvPr id="7" name="Picture 6">
            <a:extLst>
              <a:ext uri="{FF2B5EF4-FFF2-40B4-BE49-F238E27FC236}">
                <a16:creationId xmlns:a16="http://schemas.microsoft.com/office/drawing/2014/main" id="{D801EEA9-5A78-ADCA-E81F-634812D567D2}"/>
              </a:ext>
            </a:extLst>
          </p:cNvPr>
          <p:cNvPicPr>
            <a:picLocks noChangeAspect="1"/>
          </p:cNvPicPr>
          <p:nvPr/>
        </p:nvPicPr>
        <p:blipFill>
          <a:blip r:embed="rId3"/>
          <a:stretch>
            <a:fillRect/>
          </a:stretch>
        </p:blipFill>
        <p:spPr>
          <a:xfrm>
            <a:off x="6762276" y="3348357"/>
            <a:ext cx="3902299" cy="1660552"/>
          </a:xfrm>
          <a:prstGeom prst="rect">
            <a:avLst/>
          </a:prstGeom>
        </p:spPr>
      </p:pic>
    </p:spTree>
    <p:extLst>
      <p:ext uri="{BB962C8B-B14F-4D97-AF65-F5344CB8AC3E}">
        <p14:creationId xmlns:p14="http://schemas.microsoft.com/office/powerpoint/2010/main" val="1920384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Binary to Hexadecimal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Now do the opposite!</a:t>
            </a:r>
          </a:p>
          <a:p>
            <a:r>
              <a:rPr lang="en-IN" dirty="0"/>
              <a:t>Examples</a:t>
            </a:r>
          </a:p>
        </p:txBody>
      </p:sp>
      <p:pic>
        <p:nvPicPr>
          <p:cNvPr id="6" name="Picture 5">
            <a:extLst>
              <a:ext uri="{FF2B5EF4-FFF2-40B4-BE49-F238E27FC236}">
                <a16:creationId xmlns:a16="http://schemas.microsoft.com/office/drawing/2014/main" id="{2E160B45-774F-9F17-B6E7-7C7759D39410}"/>
              </a:ext>
            </a:extLst>
          </p:cNvPr>
          <p:cNvPicPr>
            <a:picLocks noChangeAspect="1"/>
          </p:cNvPicPr>
          <p:nvPr/>
        </p:nvPicPr>
        <p:blipFill>
          <a:blip r:embed="rId2"/>
          <a:stretch>
            <a:fillRect/>
          </a:stretch>
        </p:blipFill>
        <p:spPr>
          <a:xfrm>
            <a:off x="1208188" y="3207503"/>
            <a:ext cx="2028172" cy="1712984"/>
          </a:xfrm>
          <a:prstGeom prst="rect">
            <a:avLst/>
          </a:prstGeom>
        </p:spPr>
      </p:pic>
      <p:pic>
        <p:nvPicPr>
          <p:cNvPr id="9" name="Picture 8">
            <a:extLst>
              <a:ext uri="{FF2B5EF4-FFF2-40B4-BE49-F238E27FC236}">
                <a16:creationId xmlns:a16="http://schemas.microsoft.com/office/drawing/2014/main" id="{BC8516D5-1F8D-1A86-2CEE-5A56B21B6009}"/>
              </a:ext>
            </a:extLst>
          </p:cNvPr>
          <p:cNvPicPr>
            <a:picLocks noChangeAspect="1"/>
          </p:cNvPicPr>
          <p:nvPr/>
        </p:nvPicPr>
        <p:blipFill>
          <a:blip r:embed="rId3"/>
          <a:stretch>
            <a:fillRect/>
          </a:stretch>
        </p:blipFill>
        <p:spPr>
          <a:xfrm>
            <a:off x="6386624" y="3136652"/>
            <a:ext cx="4216306" cy="1742739"/>
          </a:xfrm>
          <a:prstGeom prst="rect">
            <a:avLst/>
          </a:prstGeom>
        </p:spPr>
      </p:pic>
    </p:spTree>
    <p:extLst>
      <p:ext uri="{BB962C8B-B14F-4D97-AF65-F5344CB8AC3E}">
        <p14:creationId xmlns:p14="http://schemas.microsoft.com/office/powerpoint/2010/main" val="32430671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hexadecimal equivalent of</a:t>
            </a:r>
          </a:p>
          <a:p>
            <a:endParaRPr lang="en-IN" dirty="0"/>
          </a:p>
          <a:p>
            <a:r>
              <a:rPr lang="en-IN" dirty="0"/>
              <a:t>Find hexadecimal equivalents of </a:t>
            </a:r>
          </a:p>
        </p:txBody>
      </p:sp>
      <p:pic>
        <p:nvPicPr>
          <p:cNvPr id="5" name="Picture 4">
            <a:extLst>
              <a:ext uri="{FF2B5EF4-FFF2-40B4-BE49-F238E27FC236}">
                <a16:creationId xmlns:a16="http://schemas.microsoft.com/office/drawing/2014/main" id="{55F45AC5-A361-C86C-070E-2FAF1F0444D4}"/>
              </a:ext>
            </a:extLst>
          </p:cNvPr>
          <p:cNvPicPr>
            <a:picLocks noChangeAspect="1"/>
          </p:cNvPicPr>
          <p:nvPr/>
        </p:nvPicPr>
        <p:blipFill>
          <a:blip r:embed="rId2"/>
          <a:stretch>
            <a:fillRect/>
          </a:stretch>
        </p:blipFill>
        <p:spPr>
          <a:xfrm>
            <a:off x="6219965" y="1690688"/>
            <a:ext cx="3858983" cy="719470"/>
          </a:xfrm>
          <a:prstGeom prst="rect">
            <a:avLst/>
          </a:prstGeom>
        </p:spPr>
      </p:pic>
      <p:pic>
        <p:nvPicPr>
          <p:cNvPr id="9" name="Picture 8">
            <a:extLst>
              <a:ext uri="{FF2B5EF4-FFF2-40B4-BE49-F238E27FC236}">
                <a16:creationId xmlns:a16="http://schemas.microsoft.com/office/drawing/2014/main" id="{79034E90-D536-B302-B6BC-EEC0B592090F}"/>
              </a:ext>
            </a:extLst>
          </p:cNvPr>
          <p:cNvPicPr>
            <a:picLocks noChangeAspect="1"/>
          </p:cNvPicPr>
          <p:nvPr/>
        </p:nvPicPr>
        <p:blipFill>
          <a:blip r:embed="rId3"/>
          <a:stretch>
            <a:fillRect/>
          </a:stretch>
        </p:blipFill>
        <p:spPr>
          <a:xfrm>
            <a:off x="6219965" y="2545096"/>
            <a:ext cx="2461698" cy="2353094"/>
          </a:xfrm>
          <a:prstGeom prst="rect">
            <a:avLst/>
          </a:prstGeom>
        </p:spPr>
      </p:pic>
    </p:spTree>
    <p:extLst>
      <p:ext uri="{BB962C8B-B14F-4D97-AF65-F5344CB8AC3E}">
        <p14:creationId xmlns:p14="http://schemas.microsoft.com/office/powerpoint/2010/main" val="11919964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binary equivalents of</a:t>
            </a:r>
          </a:p>
        </p:txBody>
      </p:sp>
      <p:pic>
        <p:nvPicPr>
          <p:cNvPr id="6" name="Picture 5">
            <a:extLst>
              <a:ext uri="{FF2B5EF4-FFF2-40B4-BE49-F238E27FC236}">
                <a16:creationId xmlns:a16="http://schemas.microsoft.com/office/drawing/2014/main" id="{0460319C-5122-FDE4-36C9-971EE02D5A6F}"/>
              </a:ext>
            </a:extLst>
          </p:cNvPr>
          <p:cNvPicPr>
            <a:picLocks noChangeAspect="1"/>
          </p:cNvPicPr>
          <p:nvPr/>
        </p:nvPicPr>
        <p:blipFill>
          <a:blip r:embed="rId2"/>
          <a:stretch>
            <a:fillRect/>
          </a:stretch>
        </p:blipFill>
        <p:spPr>
          <a:xfrm>
            <a:off x="5923939" y="1483284"/>
            <a:ext cx="1310819" cy="2328428"/>
          </a:xfrm>
          <a:prstGeom prst="rect">
            <a:avLst/>
          </a:prstGeom>
        </p:spPr>
      </p:pic>
    </p:spTree>
    <p:extLst>
      <p:ext uri="{BB962C8B-B14F-4D97-AF65-F5344CB8AC3E}">
        <p14:creationId xmlns:p14="http://schemas.microsoft.com/office/powerpoint/2010/main" val="3122360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Hexadecimal to 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F8E6 in hexadecimal to decimal</a:t>
            </a:r>
          </a:p>
        </p:txBody>
      </p:sp>
      <p:pic>
        <p:nvPicPr>
          <p:cNvPr id="5" name="Picture 4">
            <a:extLst>
              <a:ext uri="{FF2B5EF4-FFF2-40B4-BE49-F238E27FC236}">
                <a16:creationId xmlns:a16="http://schemas.microsoft.com/office/drawing/2014/main" id="{14BB4A5C-25CF-5C45-64D7-A7E3C1F65B5F}"/>
              </a:ext>
            </a:extLst>
          </p:cNvPr>
          <p:cNvPicPr>
            <a:picLocks noChangeAspect="1"/>
          </p:cNvPicPr>
          <p:nvPr/>
        </p:nvPicPr>
        <p:blipFill>
          <a:blip r:embed="rId2"/>
          <a:stretch>
            <a:fillRect/>
          </a:stretch>
        </p:blipFill>
        <p:spPr>
          <a:xfrm>
            <a:off x="1510843" y="2522708"/>
            <a:ext cx="8080443" cy="2080114"/>
          </a:xfrm>
          <a:prstGeom prst="rect">
            <a:avLst/>
          </a:prstGeom>
        </p:spPr>
      </p:pic>
    </p:spTree>
    <p:extLst>
      <p:ext uri="{BB962C8B-B14F-4D97-AF65-F5344CB8AC3E}">
        <p14:creationId xmlns:p14="http://schemas.microsoft.com/office/powerpoint/2010/main" val="39809619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Decimal to Hexadecimal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3479 in decimal to hexadecimal</a:t>
            </a:r>
          </a:p>
        </p:txBody>
      </p:sp>
      <p:pic>
        <p:nvPicPr>
          <p:cNvPr id="6" name="Picture 5">
            <a:extLst>
              <a:ext uri="{FF2B5EF4-FFF2-40B4-BE49-F238E27FC236}">
                <a16:creationId xmlns:a16="http://schemas.microsoft.com/office/drawing/2014/main" id="{A52B37B6-1CD5-4F3E-91A2-4C56E4B4DCCE}"/>
              </a:ext>
            </a:extLst>
          </p:cNvPr>
          <p:cNvPicPr>
            <a:picLocks noChangeAspect="1"/>
          </p:cNvPicPr>
          <p:nvPr/>
        </p:nvPicPr>
        <p:blipFill>
          <a:blip r:embed="rId2"/>
          <a:stretch>
            <a:fillRect/>
          </a:stretch>
        </p:blipFill>
        <p:spPr>
          <a:xfrm>
            <a:off x="1960634" y="2656326"/>
            <a:ext cx="5549775" cy="2723691"/>
          </a:xfrm>
          <a:prstGeom prst="rect">
            <a:avLst/>
          </a:prstGeom>
        </p:spPr>
      </p:pic>
    </p:spTree>
    <p:extLst>
      <p:ext uri="{BB962C8B-B14F-4D97-AF65-F5344CB8AC3E}">
        <p14:creationId xmlns:p14="http://schemas.microsoft.com/office/powerpoint/2010/main" val="4087546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Numbers</a:t>
            </a:r>
          </a:p>
        </p:txBody>
      </p:sp>
      <p:sp>
        <p:nvSpPr>
          <p:cNvPr id="3" name="Content Placeholder 2">
            <a:extLst>
              <a:ext uri="{FF2B5EF4-FFF2-40B4-BE49-F238E27FC236}">
                <a16:creationId xmlns:a16="http://schemas.microsoft.com/office/drawing/2014/main" id="{77986CB5-D9B0-7F18-CF4D-04C89849EED3}"/>
              </a:ext>
            </a:extLst>
          </p:cNvPr>
          <p:cNvSpPr>
            <a:spLocks noGrp="1"/>
          </p:cNvSpPr>
          <p:nvPr>
            <p:ph idx="1"/>
          </p:nvPr>
        </p:nvSpPr>
        <p:spPr/>
        <p:txBody>
          <a:bodyPr/>
          <a:lstStyle/>
          <a:p>
            <a:r>
              <a:rPr lang="en-IN" dirty="0"/>
              <a:t>A </a:t>
            </a:r>
            <a:r>
              <a:rPr lang="en-IN" b="1" dirty="0"/>
              <a:t>nibble</a:t>
            </a:r>
            <a:r>
              <a:rPr lang="en-IN" dirty="0"/>
              <a:t> is string of four bits</a:t>
            </a:r>
          </a:p>
          <a:p>
            <a:r>
              <a:rPr lang="en-IN" b="1" dirty="0"/>
              <a:t>Binary-coded-Decimal (BCD)</a:t>
            </a:r>
            <a:r>
              <a:rPr lang="en-IN" dirty="0"/>
              <a:t> numbers express each decimal digit as a nibble</a:t>
            </a:r>
          </a:p>
          <a:p>
            <a:r>
              <a:rPr lang="en-IN" dirty="0"/>
              <a:t>Example: Decimal number 2945 in BCD is 0010 1001 0100 0101</a:t>
            </a:r>
          </a:p>
        </p:txBody>
      </p:sp>
      <p:pic>
        <p:nvPicPr>
          <p:cNvPr id="5" name="Picture 4">
            <a:extLst>
              <a:ext uri="{FF2B5EF4-FFF2-40B4-BE49-F238E27FC236}">
                <a16:creationId xmlns:a16="http://schemas.microsoft.com/office/drawing/2014/main" id="{A6A6F666-4587-77D2-9A2C-7C40023F5EC2}"/>
              </a:ext>
            </a:extLst>
          </p:cNvPr>
          <p:cNvPicPr>
            <a:picLocks noChangeAspect="1"/>
          </p:cNvPicPr>
          <p:nvPr/>
        </p:nvPicPr>
        <p:blipFill>
          <a:blip r:embed="rId2"/>
          <a:stretch>
            <a:fillRect/>
          </a:stretch>
        </p:blipFill>
        <p:spPr>
          <a:xfrm>
            <a:off x="1900921" y="3851609"/>
            <a:ext cx="3790962" cy="1692159"/>
          </a:xfrm>
          <a:prstGeom prst="rect">
            <a:avLst/>
          </a:prstGeom>
        </p:spPr>
      </p:pic>
    </p:spTree>
    <p:extLst>
      <p:ext uri="{BB962C8B-B14F-4D97-AF65-F5344CB8AC3E}">
        <p14:creationId xmlns:p14="http://schemas.microsoft.com/office/powerpoint/2010/main" val="13585832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to Decimal</a:t>
            </a:r>
          </a:p>
        </p:txBody>
      </p:sp>
      <p:sp>
        <p:nvSpPr>
          <p:cNvPr id="3" name="Content Placeholder 2">
            <a:extLst>
              <a:ext uri="{FF2B5EF4-FFF2-40B4-BE49-F238E27FC236}">
                <a16:creationId xmlns:a16="http://schemas.microsoft.com/office/drawing/2014/main" id="{77986CB5-D9B0-7F18-CF4D-04C89849EED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C711DF6-A698-0DD9-B487-14284203158E}"/>
              </a:ext>
            </a:extLst>
          </p:cNvPr>
          <p:cNvPicPr>
            <a:picLocks noChangeAspect="1"/>
          </p:cNvPicPr>
          <p:nvPr/>
        </p:nvPicPr>
        <p:blipFill>
          <a:blip r:embed="rId2"/>
          <a:stretch>
            <a:fillRect/>
          </a:stretch>
        </p:blipFill>
        <p:spPr>
          <a:xfrm>
            <a:off x="2750321" y="2184951"/>
            <a:ext cx="4341054" cy="1719229"/>
          </a:xfrm>
          <a:prstGeom prst="rect">
            <a:avLst/>
          </a:prstGeom>
        </p:spPr>
      </p:pic>
    </p:spTree>
    <p:extLst>
      <p:ext uri="{BB962C8B-B14F-4D97-AF65-F5344CB8AC3E}">
        <p14:creationId xmlns:p14="http://schemas.microsoft.com/office/powerpoint/2010/main" val="39766835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83BF-0DB2-B07D-1F06-BDA1159A8646}"/>
              </a:ext>
            </a:extLst>
          </p:cNvPr>
          <p:cNvSpPr>
            <a:spLocks noGrp="1"/>
          </p:cNvSpPr>
          <p:nvPr>
            <p:ph type="title"/>
          </p:nvPr>
        </p:nvSpPr>
        <p:spPr/>
        <p:txBody>
          <a:bodyPr/>
          <a:lstStyle/>
          <a:p>
            <a:r>
              <a:rPr lang="en-IN" dirty="0"/>
              <a:t>The ASCII Code</a:t>
            </a:r>
          </a:p>
        </p:txBody>
      </p:sp>
      <p:sp>
        <p:nvSpPr>
          <p:cNvPr id="3" name="Content Placeholder 2">
            <a:extLst>
              <a:ext uri="{FF2B5EF4-FFF2-40B4-BE49-F238E27FC236}">
                <a16:creationId xmlns:a16="http://schemas.microsoft.com/office/drawing/2014/main" id="{B02610A6-F7FA-089E-BA54-313A9E413DB2}"/>
              </a:ext>
            </a:extLst>
          </p:cNvPr>
          <p:cNvSpPr>
            <a:spLocks noGrp="1"/>
          </p:cNvSpPr>
          <p:nvPr>
            <p:ph idx="1"/>
          </p:nvPr>
        </p:nvSpPr>
        <p:spPr/>
        <p:txBody>
          <a:bodyPr/>
          <a:lstStyle/>
          <a:p>
            <a:r>
              <a:rPr lang="en-IN" dirty="0"/>
              <a:t>Computers deal with numbers, alphabets, and other symbols</a:t>
            </a:r>
          </a:p>
          <a:p>
            <a:r>
              <a:rPr lang="en-IN" b="1" dirty="0"/>
              <a:t>American Standard Code for Information Interchange (ASCII)</a:t>
            </a:r>
            <a:r>
              <a:rPr lang="en-IN" dirty="0"/>
              <a:t> is a standardized code is a 7-bit code used for this codification</a:t>
            </a:r>
          </a:p>
          <a:p>
            <a:r>
              <a:rPr lang="en-IN" dirty="0"/>
              <a:t>Assigns a fixed code to each symbol</a:t>
            </a:r>
          </a:p>
        </p:txBody>
      </p:sp>
    </p:spTree>
    <p:extLst>
      <p:ext uri="{BB962C8B-B14F-4D97-AF65-F5344CB8AC3E}">
        <p14:creationId xmlns:p14="http://schemas.microsoft.com/office/powerpoint/2010/main" val="24917995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A7FFA-4BB8-5C4A-2CB0-95F2454D3A7D}"/>
              </a:ext>
            </a:extLst>
          </p:cNvPr>
          <p:cNvSpPr>
            <a:spLocks noGrp="1"/>
          </p:cNvSpPr>
          <p:nvPr>
            <p:ph type="title"/>
          </p:nvPr>
        </p:nvSpPr>
        <p:spPr/>
        <p:txBody>
          <a:bodyPr/>
          <a:lstStyle/>
          <a:p>
            <a:r>
              <a:rPr lang="en-IN" dirty="0"/>
              <a:t>The ASCII Table</a:t>
            </a:r>
          </a:p>
        </p:txBody>
      </p:sp>
      <p:sp>
        <p:nvSpPr>
          <p:cNvPr id="3" name="Content Placeholder 2">
            <a:extLst>
              <a:ext uri="{FF2B5EF4-FFF2-40B4-BE49-F238E27FC236}">
                <a16:creationId xmlns:a16="http://schemas.microsoft.com/office/drawing/2014/main" id="{278E7C2E-7A4B-2198-6D0B-3E337607A314}"/>
              </a:ext>
            </a:extLst>
          </p:cNvPr>
          <p:cNvSpPr>
            <a:spLocks noGrp="1"/>
          </p:cNvSpPr>
          <p:nvPr>
            <p:ph idx="1"/>
          </p:nvPr>
        </p:nvSpPr>
        <p:spPr/>
        <p:txBody>
          <a:bodyPr/>
          <a:lstStyle/>
          <a:p>
            <a:r>
              <a:rPr lang="en-IN" dirty="0"/>
              <a:t>Example:</a:t>
            </a:r>
          </a:p>
          <a:p>
            <a:pPr lvl="1"/>
            <a:r>
              <a:rPr lang="en-IN" dirty="0"/>
              <a:t>Alphabet A: 100 0001</a:t>
            </a:r>
          </a:p>
          <a:p>
            <a:pPr lvl="1"/>
            <a:r>
              <a:rPr lang="en-IN" dirty="0"/>
              <a:t>Number 5: 011 0101</a:t>
            </a:r>
          </a:p>
        </p:txBody>
      </p:sp>
      <p:pic>
        <p:nvPicPr>
          <p:cNvPr id="5" name="Picture 4">
            <a:extLst>
              <a:ext uri="{FF2B5EF4-FFF2-40B4-BE49-F238E27FC236}">
                <a16:creationId xmlns:a16="http://schemas.microsoft.com/office/drawing/2014/main" id="{6D097199-D481-CBDD-FDF9-64A667387F25}"/>
              </a:ext>
            </a:extLst>
          </p:cNvPr>
          <p:cNvPicPr>
            <a:picLocks noChangeAspect="1"/>
          </p:cNvPicPr>
          <p:nvPr/>
        </p:nvPicPr>
        <p:blipFill>
          <a:blip r:embed="rId2"/>
          <a:stretch>
            <a:fillRect/>
          </a:stretch>
        </p:blipFill>
        <p:spPr>
          <a:xfrm>
            <a:off x="5394296" y="153335"/>
            <a:ext cx="5804536" cy="5729517"/>
          </a:xfrm>
          <a:prstGeom prst="rect">
            <a:avLst/>
          </a:prstGeom>
        </p:spPr>
      </p:pic>
    </p:spTree>
    <p:extLst>
      <p:ext uri="{BB962C8B-B14F-4D97-AF65-F5344CB8AC3E}">
        <p14:creationId xmlns:p14="http://schemas.microsoft.com/office/powerpoint/2010/main" val="28288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B083-BA0A-51C9-F3DD-03A53F1AAFD5}"/>
              </a:ext>
            </a:extLst>
          </p:cNvPr>
          <p:cNvSpPr>
            <a:spLocks noGrp="1"/>
          </p:cNvSpPr>
          <p:nvPr>
            <p:ph type="title"/>
          </p:nvPr>
        </p:nvSpPr>
        <p:spPr/>
        <p:txBody>
          <a:bodyPr/>
          <a:lstStyle/>
          <a:p>
            <a:r>
              <a:rPr lang="en-IN" dirty="0"/>
              <a:t>The Intel CPU Family</a:t>
            </a:r>
          </a:p>
        </p:txBody>
      </p:sp>
      <p:sp>
        <p:nvSpPr>
          <p:cNvPr id="3" name="Content Placeholder 2">
            <a:extLst>
              <a:ext uri="{FF2B5EF4-FFF2-40B4-BE49-F238E27FC236}">
                <a16:creationId xmlns:a16="http://schemas.microsoft.com/office/drawing/2014/main" id="{83F1ACBA-45D0-36A9-6771-30524519D5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E7B1F97-2238-2BEA-B3C3-D53A42F5FB43}"/>
              </a:ext>
            </a:extLst>
          </p:cNvPr>
          <p:cNvPicPr>
            <a:picLocks noChangeAspect="1"/>
          </p:cNvPicPr>
          <p:nvPr/>
        </p:nvPicPr>
        <p:blipFill>
          <a:blip r:embed="rId2"/>
          <a:stretch>
            <a:fillRect/>
          </a:stretch>
        </p:blipFill>
        <p:spPr>
          <a:xfrm>
            <a:off x="1619548" y="1354348"/>
            <a:ext cx="8151175" cy="4904881"/>
          </a:xfrm>
          <a:prstGeom prst="rect">
            <a:avLst/>
          </a:prstGeom>
        </p:spPr>
      </p:pic>
    </p:spTree>
    <p:extLst>
      <p:ext uri="{BB962C8B-B14F-4D97-AF65-F5344CB8AC3E}">
        <p14:creationId xmlns:p14="http://schemas.microsoft.com/office/powerpoint/2010/main" val="7263871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78A6-8177-46F0-C4C1-0FF62FDB3C89}"/>
              </a:ext>
            </a:extLst>
          </p:cNvPr>
          <p:cNvSpPr>
            <a:spLocks noGrp="1"/>
          </p:cNvSpPr>
          <p:nvPr>
            <p:ph type="title"/>
          </p:nvPr>
        </p:nvSpPr>
        <p:spPr/>
        <p:txBody>
          <a:bodyPr/>
          <a:lstStyle/>
          <a:p>
            <a:r>
              <a:rPr lang="en-IN" dirty="0"/>
              <a:t>Unicode</a:t>
            </a:r>
          </a:p>
        </p:txBody>
      </p:sp>
      <p:sp>
        <p:nvSpPr>
          <p:cNvPr id="3" name="Content Placeholder 2">
            <a:extLst>
              <a:ext uri="{FF2B5EF4-FFF2-40B4-BE49-F238E27FC236}">
                <a16:creationId xmlns:a16="http://schemas.microsoft.com/office/drawing/2014/main" id="{09B341E9-0366-62A3-7B7B-C3CC906BF9BB}"/>
              </a:ext>
            </a:extLst>
          </p:cNvPr>
          <p:cNvSpPr>
            <a:spLocks noGrp="1"/>
          </p:cNvSpPr>
          <p:nvPr>
            <p:ph idx="1"/>
          </p:nvPr>
        </p:nvSpPr>
        <p:spPr/>
        <p:txBody>
          <a:bodyPr/>
          <a:lstStyle/>
          <a:p>
            <a:r>
              <a:rPr lang="en-US" b="1" dirty="0"/>
              <a:t>Unicode </a:t>
            </a:r>
            <a:r>
              <a:rPr lang="en-US" dirty="0"/>
              <a:t>is a universal character encoding standard</a:t>
            </a:r>
          </a:p>
          <a:p>
            <a:r>
              <a:rPr lang="en-US" dirty="0"/>
              <a:t>This standard includes roughly 100000 characters to represent characters of different languages</a:t>
            </a:r>
          </a:p>
          <a:p>
            <a:r>
              <a:rPr lang="en-US" dirty="0"/>
              <a:t>While ASCII uses only 1 byte the Unicode uses 4 bytes to represent characters</a:t>
            </a:r>
          </a:p>
          <a:p>
            <a:r>
              <a:rPr lang="en-US" dirty="0"/>
              <a:t>Hence, it provides a very wide variety of encoding</a:t>
            </a:r>
            <a:endParaRPr lang="en-IN" dirty="0"/>
          </a:p>
        </p:txBody>
      </p:sp>
    </p:spTree>
    <p:extLst>
      <p:ext uri="{BB962C8B-B14F-4D97-AF65-F5344CB8AC3E}">
        <p14:creationId xmlns:p14="http://schemas.microsoft.com/office/powerpoint/2010/main" val="35703881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FB701-21D6-BF22-180E-1456FD82E37C}"/>
              </a:ext>
            </a:extLst>
          </p:cNvPr>
          <p:cNvSpPr>
            <a:spLocks noGrp="1"/>
          </p:cNvSpPr>
          <p:nvPr>
            <p:ph type="title"/>
          </p:nvPr>
        </p:nvSpPr>
        <p:spPr/>
        <p:txBody>
          <a:bodyPr/>
          <a:lstStyle/>
          <a:p>
            <a:r>
              <a:rPr lang="en-IN" dirty="0"/>
              <a:t>Logic Gates</a:t>
            </a:r>
          </a:p>
        </p:txBody>
      </p:sp>
      <p:sp>
        <p:nvSpPr>
          <p:cNvPr id="5" name="Text Placeholder 4">
            <a:extLst>
              <a:ext uri="{FF2B5EF4-FFF2-40B4-BE49-F238E27FC236}">
                <a16:creationId xmlns:a16="http://schemas.microsoft.com/office/drawing/2014/main" id="{536769D4-BC7D-287F-4FD8-B18341FCF44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885166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4CE7-6798-2443-CB44-0ADFC4F28CC6}"/>
              </a:ext>
            </a:extLst>
          </p:cNvPr>
          <p:cNvSpPr>
            <a:spLocks noGrp="1"/>
          </p:cNvSpPr>
          <p:nvPr>
            <p:ph type="title"/>
          </p:nvPr>
        </p:nvSpPr>
        <p:spPr/>
        <p:txBody>
          <a:bodyPr/>
          <a:lstStyle/>
          <a:p>
            <a:r>
              <a:rPr lang="en-IN" dirty="0"/>
              <a:t>Boolean Algebra</a:t>
            </a:r>
          </a:p>
        </p:txBody>
      </p:sp>
      <p:sp>
        <p:nvSpPr>
          <p:cNvPr id="3" name="Content Placeholder 2">
            <a:extLst>
              <a:ext uri="{FF2B5EF4-FFF2-40B4-BE49-F238E27FC236}">
                <a16:creationId xmlns:a16="http://schemas.microsoft.com/office/drawing/2014/main" id="{86018AC8-21F1-1FEC-3B45-DF862E450BE9}"/>
              </a:ext>
            </a:extLst>
          </p:cNvPr>
          <p:cNvSpPr>
            <a:spLocks noGrp="1"/>
          </p:cNvSpPr>
          <p:nvPr>
            <p:ph idx="1"/>
          </p:nvPr>
        </p:nvSpPr>
        <p:spPr/>
        <p:txBody>
          <a:bodyPr/>
          <a:lstStyle/>
          <a:p>
            <a:r>
              <a:rPr lang="en-IN" dirty="0"/>
              <a:t>In 1854, George Boole invented symbolic logic, now called as </a:t>
            </a:r>
            <a:r>
              <a:rPr lang="en-IN" b="1" dirty="0"/>
              <a:t>Boolean Algebra</a:t>
            </a:r>
            <a:r>
              <a:rPr lang="en-IN" dirty="0"/>
              <a:t> to complete the missing link between mathematics and logic</a:t>
            </a:r>
          </a:p>
          <a:p>
            <a:r>
              <a:rPr lang="en-IN" dirty="0"/>
              <a:t>This is the basis for a </a:t>
            </a:r>
            <a:r>
              <a:rPr lang="en-IN" b="1" dirty="0"/>
              <a:t>logic gate</a:t>
            </a:r>
            <a:r>
              <a:rPr lang="en-IN" dirty="0"/>
              <a:t>, an electronic circuit that has one or more input signals but only one output signal</a:t>
            </a:r>
          </a:p>
          <a:p>
            <a:r>
              <a:rPr lang="en-IN" dirty="0"/>
              <a:t>They are the fundamental components of a digital computer</a:t>
            </a:r>
          </a:p>
        </p:txBody>
      </p:sp>
    </p:spTree>
    <p:extLst>
      <p:ext uri="{BB962C8B-B14F-4D97-AF65-F5344CB8AC3E}">
        <p14:creationId xmlns:p14="http://schemas.microsoft.com/office/powerpoint/2010/main" val="3201674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CF35-C871-9E43-0147-1A323F1B0567}"/>
              </a:ext>
            </a:extLst>
          </p:cNvPr>
          <p:cNvSpPr>
            <a:spLocks noGrp="1"/>
          </p:cNvSpPr>
          <p:nvPr>
            <p:ph type="title"/>
          </p:nvPr>
        </p:nvSpPr>
        <p:spPr/>
        <p:txBody>
          <a:bodyPr/>
          <a:lstStyle/>
          <a:p>
            <a:r>
              <a:rPr lang="en-IN" dirty="0"/>
              <a:t>Inverter</a:t>
            </a:r>
          </a:p>
        </p:txBody>
      </p:sp>
      <p:sp>
        <p:nvSpPr>
          <p:cNvPr id="3" name="Content Placeholder 2">
            <a:extLst>
              <a:ext uri="{FF2B5EF4-FFF2-40B4-BE49-F238E27FC236}">
                <a16:creationId xmlns:a16="http://schemas.microsoft.com/office/drawing/2014/main" id="{B0D38475-F7AE-E7D6-1735-635E5F902232}"/>
              </a:ext>
            </a:extLst>
          </p:cNvPr>
          <p:cNvSpPr>
            <a:spLocks noGrp="1"/>
          </p:cNvSpPr>
          <p:nvPr>
            <p:ph idx="1"/>
          </p:nvPr>
        </p:nvSpPr>
        <p:spPr/>
        <p:txBody>
          <a:bodyPr/>
          <a:lstStyle/>
          <a:p>
            <a:r>
              <a:rPr lang="en-IN" dirty="0"/>
              <a:t>Has only one input and only one output</a:t>
            </a:r>
          </a:p>
          <a:p>
            <a:r>
              <a:rPr lang="en-IN" dirty="0"/>
              <a:t>The output is the inverse/opposite of the input, hence called as </a:t>
            </a:r>
            <a:r>
              <a:rPr lang="en-IN" b="1" dirty="0"/>
              <a:t>inverter</a:t>
            </a:r>
            <a:endParaRPr lang="en-IN" dirty="0"/>
          </a:p>
          <a:p>
            <a:r>
              <a:rPr lang="en-IN" dirty="0"/>
              <a:t>Creates a </a:t>
            </a:r>
            <a:r>
              <a:rPr lang="en-IN" b="1" dirty="0"/>
              <a:t>NOT</a:t>
            </a:r>
            <a:r>
              <a:rPr lang="en-IN" dirty="0"/>
              <a:t> </a:t>
            </a:r>
            <a:r>
              <a:rPr lang="en-IN" b="1" dirty="0"/>
              <a:t>gate</a:t>
            </a:r>
            <a:r>
              <a:rPr lang="en-IN" dirty="0"/>
              <a:t> (because the output is </a:t>
            </a:r>
            <a:r>
              <a:rPr lang="en-IN" i="1" dirty="0"/>
              <a:t>not</a:t>
            </a:r>
            <a:r>
              <a:rPr lang="en-IN" dirty="0"/>
              <a:t> the same as the input)</a:t>
            </a:r>
          </a:p>
          <a:p>
            <a:r>
              <a:rPr lang="en-IN" dirty="0"/>
              <a:t>Sometimes, the output is called as the </a:t>
            </a:r>
            <a:r>
              <a:rPr lang="en-IN" b="1" dirty="0"/>
              <a:t>complement </a:t>
            </a:r>
            <a:r>
              <a:rPr lang="en-IN" dirty="0"/>
              <a:t>of the input</a:t>
            </a:r>
          </a:p>
          <a:p>
            <a:r>
              <a:rPr lang="en-IN" dirty="0"/>
              <a:t>Symbol and Truth table</a:t>
            </a:r>
          </a:p>
        </p:txBody>
      </p:sp>
      <p:pic>
        <p:nvPicPr>
          <p:cNvPr id="5" name="Picture 4">
            <a:extLst>
              <a:ext uri="{FF2B5EF4-FFF2-40B4-BE49-F238E27FC236}">
                <a16:creationId xmlns:a16="http://schemas.microsoft.com/office/drawing/2014/main" id="{767A8E2C-3C8D-B307-76E9-B2F4139B5414}"/>
              </a:ext>
            </a:extLst>
          </p:cNvPr>
          <p:cNvPicPr>
            <a:picLocks noChangeAspect="1"/>
          </p:cNvPicPr>
          <p:nvPr/>
        </p:nvPicPr>
        <p:blipFill>
          <a:blip r:embed="rId2"/>
          <a:stretch>
            <a:fillRect/>
          </a:stretch>
        </p:blipFill>
        <p:spPr>
          <a:xfrm>
            <a:off x="1652250" y="4873398"/>
            <a:ext cx="2747862" cy="1023968"/>
          </a:xfrm>
          <a:prstGeom prst="rect">
            <a:avLst/>
          </a:prstGeom>
        </p:spPr>
      </p:pic>
      <p:pic>
        <p:nvPicPr>
          <p:cNvPr id="7" name="Picture 6">
            <a:extLst>
              <a:ext uri="{FF2B5EF4-FFF2-40B4-BE49-F238E27FC236}">
                <a16:creationId xmlns:a16="http://schemas.microsoft.com/office/drawing/2014/main" id="{C269CDB3-35B7-7B03-2F4C-373ECCE49BA1}"/>
              </a:ext>
            </a:extLst>
          </p:cNvPr>
          <p:cNvPicPr>
            <a:picLocks noChangeAspect="1"/>
          </p:cNvPicPr>
          <p:nvPr/>
        </p:nvPicPr>
        <p:blipFill>
          <a:blip r:embed="rId3"/>
          <a:stretch>
            <a:fillRect/>
          </a:stretch>
        </p:blipFill>
        <p:spPr>
          <a:xfrm>
            <a:off x="6788750" y="4753712"/>
            <a:ext cx="2006279" cy="1319446"/>
          </a:xfrm>
          <a:prstGeom prst="rect">
            <a:avLst/>
          </a:prstGeom>
        </p:spPr>
      </p:pic>
    </p:spTree>
    <p:extLst>
      <p:ext uri="{BB962C8B-B14F-4D97-AF65-F5344CB8AC3E}">
        <p14:creationId xmlns:p14="http://schemas.microsoft.com/office/powerpoint/2010/main" val="2828619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In Boolean algebra, a variable can be either a 0 or a 1.</a:t>
            </a:r>
          </a:p>
          <a:p>
            <a:r>
              <a:rPr lang="en-IN" dirty="0"/>
              <a:t>Consider an inverter (NOT gate)</a:t>
            </a:r>
          </a:p>
          <a:p>
            <a:r>
              <a:rPr lang="en-IN" dirty="0"/>
              <a:t>Y = NOT A, written as </a:t>
            </a:r>
          </a:p>
          <a:p>
            <a:r>
              <a:rPr lang="en-IN" dirty="0"/>
              <a:t>If A = 0, Y = NOT 0 = 1</a:t>
            </a:r>
          </a:p>
          <a:p>
            <a:r>
              <a:rPr lang="en-IN" dirty="0"/>
              <a:t>If A = 1, Y = NOT 1 = 0</a:t>
            </a:r>
          </a:p>
          <a:p>
            <a:endParaRPr lang="en-IN" dirty="0"/>
          </a:p>
        </p:txBody>
      </p:sp>
      <p:pic>
        <p:nvPicPr>
          <p:cNvPr id="5" name="Picture 4">
            <a:extLst>
              <a:ext uri="{FF2B5EF4-FFF2-40B4-BE49-F238E27FC236}">
                <a16:creationId xmlns:a16="http://schemas.microsoft.com/office/drawing/2014/main" id="{B6856C32-4B19-F65E-3FD8-AD330FBE85B2}"/>
              </a:ext>
            </a:extLst>
          </p:cNvPr>
          <p:cNvPicPr>
            <a:picLocks noChangeAspect="1"/>
          </p:cNvPicPr>
          <p:nvPr/>
        </p:nvPicPr>
        <p:blipFill>
          <a:blip r:embed="rId2"/>
          <a:stretch>
            <a:fillRect/>
          </a:stretch>
        </p:blipFill>
        <p:spPr>
          <a:xfrm>
            <a:off x="6435047" y="2159391"/>
            <a:ext cx="2801420" cy="1269609"/>
          </a:xfrm>
          <a:prstGeom prst="rect">
            <a:avLst/>
          </a:prstGeom>
        </p:spPr>
      </p:pic>
      <p:pic>
        <p:nvPicPr>
          <p:cNvPr id="7" name="Picture 6">
            <a:extLst>
              <a:ext uri="{FF2B5EF4-FFF2-40B4-BE49-F238E27FC236}">
                <a16:creationId xmlns:a16="http://schemas.microsoft.com/office/drawing/2014/main" id="{4084AE4A-E7E2-8A4C-71F4-11C8AFADDCA9}"/>
              </a:ext>
            </a:extLst>
          </p:cNvPr>
          <p:cNvPicPr>
            <a:picLocks noChangeAspect="1"/>
          </p:cNvPicPr>
          <p:nvPr/>
        </p:nvPicPr>
        <p:blipFill>
          <a:blip r:embed="rId3"/>
          <a:stretch>
            <a:fillRect/>
          </a:stretch>
        </p:blipFill>
        <p:spPr>
          <a:xfrm>
            <a:off x="4317714" y="2732549"/>
            <a:ext cx="1230331" cy="615167"/>
          </a:xfrm>
          <a:prstGeom prst="rect">
            <a:avLst/>
          </a:prstGeom>
        </p:spPr>
      </p:pic>
    </p:spTree>
    <p:extLst>
      <p:ext uri="{BB962C8B-B14F-4D97-AF65-F5344CB8AC3E}">
        <p14:creationId xmlns:p14="http://schemas.microsoft.com/office/powerpoint/2010/main" val="30648090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Basic circuit – Use on the next slide			</a:t>
            </a:r>
          </a:p>
          <a:p>
            <a:endParaRPr lang="en-IN" dirty="0"/>
          </a:p>
        </p:txBody>
      </p:sp>
      <p:pic>
        <p:nvPicPr>
          <p:cNvPr id="9" name="Picture 8">
            <a:extLst>
              <a:ext uri="{FF2B5EF4-FFF2-40B4-BE49-F238E27FC236}">
                <a16:creationId xmlns:a16="http://schemas.microsoft.com/office/drawing/2014/main" id="{DB909106-5F97-D9FB-AD4B-CB46B1347F7B}"/>
              </a:ext>
            </a:extLst>
          </p:cNvPr>
          <p:cNvPicPr>
            <a:picLocks noChangeAspect="1"/>
          </p:cNvPicPr>
          <p:nvPr/>
        </p:nvPicPr>
        <p:blipFill>
          <a:blip r:embed="rId2"/>
          <a:stretch>
            <a:fillRect/>
          </a:stretch>
        </p:blipFill>
        <p:spPr>
          <a:xfrm>
            <a:off x="1006867" y="2465739"/>
            <a:ext cx="3503488" cy="1926521"/>
          </a:xfrm>
          <a:prstGeom prst="rect">
            <a:avLst/>
          </a:prstGeom>
        </p:spPr>
      </p:pic>
    </p:spTree>
    <p:extLst>
      <p:ext uri="{BB962C8B-B14F-4D97-AF65-F5344CB8AC3E}">
        <p14:creationId xmlns:p14="http://schemas.microsoft.com/office/powerpoint/2010/main" val="2425226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When input is 1, switch is closed, output is 0</a:t>
            </a:r>
          </a:p>
          <a:p>
            <a:endParaRPr lang="en-IN" dirty="0"/>
          </a:p>
          <a:p>
            <a:endParaRPr lang="en-IN" dirty="0"/>
          </a:p>
          <a:p>
            <a:endParaRPr lang="en-IN" dirty="0"/>
          </a:p>
          <a:p>
            <a:endParaRPr lang="en-IN" dirty="0"/>
          </a:p>
          <a:p>
            <a:endParaRPr lang="en-IN" dirty="0"/>
          </a:p>
          <a:p>
            <a:r>
              <a:rPr lang="en-IN" dirty="0"/>
              <a:t>When input is 0, output is 1</a:t>
            </a:r>
          </a:p>
        </p:txBody>
      </p:sp>
      <p:pic>
        <p:nvPicPr>
          <p:cNvPr id="6" name="Picture 5">
            <a:extLst>
              <a:ext uri="{FF2B5EF4-FFF2-40B4-BE49-F238E27FC236}">
                <a16:creationId xmlns:a16="http://schemas.microsoft.com/office/drawing/2014/main" id="{7BE97C0D-CD8A-A740-DCEE-E826F7718A9E}"/>
              </a:ext>
            </a:extLst>
          </p:cNvPr>
          <p:cNvPicPr>
            <a:picLocks noChangeAspect="1"/>
          </p:cNvPicPr>
          <p:nvPr/>
        </p:nvPicPr>
        <p:blipFill>
          <a:blip r:embed="rId2"/>
          <a:stretch>
            <a:fillRect/>
          </a:stretch>
        </p:blipFill>
        <p:spPr>
          <a:xfrm>
            <a:off x="2268988" y="2372540"/>
            <a:ext cx="3827012" cy="2112919"/>
          </a:xfrm>
          <a:prstGeom prst="rect">
            <a:avLst/>
          </a:prstGeom>
        </p:spPr>
      </p:pic>
      <p:pic>
        <p:nvPicPr>
          <p:cNvPr id="10" name="Picture 9">
            <a:extLst>
              <a:ext uri="{FF2B5EF4-FFF2-40B4-BE49-F238E27FC236}">
                <a16:creationId xmlns:a16="http://schemas.microsoft.com/office/drawing/2014/main" id="{ACAEA85F-CEEA-BFE6-613B-A30C8D970B86}"/>
              </a:ext>
            </a:extLst>
          </p:cNvPr>
          <p:cNvPicPr>
            <a:picLocks noChangeAspect="1"/>
          </p:cNvPicPr>
          <p:nvPr/>
        </p:nvPicPr>
        <p:blipFill>
          <a:blip r:embed="rId3"/>
          <a:stretch>
            <a:fillRect/>
          </a:stretch>
        </p:blipFill>
        <p:spPr>
          <a:xfrm>
            <a:off x="6852863" y="4057708"/>
            <a:ext cx="4211117" cy="2435167"/>
          </a:xfrm>
          <a:prstGeom prst="rect">
            <a:avLst/>
          </a:prstGeom>
        </p:spPr>
      </p:pic>
    </p:spTree>
    <p:extLst>
      <p:ext uri="{BB962C8B-B14F-4D97-AF65-F5344CB8AC3E}">
        <p14:creationId xmlns:p14="http://schemas.microsoft.com/office/powerpoint/2010/main" val="22748588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0239-ACE7-7EAB-B50F-011A9C9D4B2F}"/>
              </a:ext>
            </a:extLst>
          </p:cNvPr>
          <p:cNvSpPr>
            <a:spLocks noGrp="1"/>
          </p:cNvSpPr>
          <p:nvPr>
            <p:ph type="title"/>
          </p:nvPr>
        </p:nvSpPr>
        <p:spPr/>
        <p:txBody>
          <a:bodyPr/>
          <a:lstStyle/>
          <a:p>
            <a:r>
              <a:rPr lang="en-IN" dirty="0"/>
              <a:t>OR Gate</a:t>
            </a:r>
          </a:p>
        </p:txBody>
      </p:sp>
      <p:sp>
        <p:nvSpPr>
          <p:cNvPr id="3" name="Content Placeholder 2">
            <a:extLst>
              <a:ext uri="{FF2B5EF4-FFF2-40B4-BE49-F238E27FC236}">
                <a16:creationId xmlns:a16="http://schemas.microsoft.com/office/drawing/2014/main" id="{52BDB49D-BB68-8D43-BBE8-5712730BD3D5}"/>
              </a:ext>
            </a:extLst>
          </p:cNvPr>
          <p:cNvSpPr>
            <a:spLocks noGrp="1"/>
          </p:cNvSpPr>
          <p:nvPr>
            <p:ph idx="1"/>
          </p:nvPr>
        </p:nvSpPr>
        <p:spPr/>
        <p:txBody>
          <a:bodyPr/>
          <a:lstStyle/>
          <a:p>
            <a:r>
              <a:rPr lang="en-IN" dirty="0"/>
              <a:t>Has two or more inputs but only one output</a:t>
            </a:r>
          </a:p>
          <a:p>
            <a:r>
              <a:rPr lang="en-IN" dirty="0"/>
              <a:t>If any input is high, the output is high</a:t>
            </a:r>
          </a:p>
          <a:p>
            <a:endParaRPr lang="en-IN" dirty="0"/>
          </a:p>
        </p:txBody>
      </p:sp>
      <p:pic>
        <p:nvPicPr>
          <p:cNvPr id="7" name="Picture 6">
            <a:extLst>
              <a:ext uri="{FF2B5EF4-FFF2-40B4-BE49-F238E27FC236}">
                <a16:creationId xmlns:a16="http://schemas.microsoft.com/office/drawing/2014/main" id="{CDAFC8FF-BD51-10E5-2831-2D518DED8112}"/>
              </a:ext>
            </a:extLst>
          </p:cNvPr>
          <p:cNvPicPr>
            <a:picLocks noChangeAspect="1"/>
          </p:cNvPicPr>
          <p:nvPr/>
        </p:nvPicPr>
        <p:blipFill>
          <a:blip r:embed="rId2"/>
          <a:stretch>
            <a:fillRect/>
          </a:stretch>
        </p:blipFill>
        <p:spPr>
          <a:xfrm>
            <a:off x="1130873" y="2984683"/>
            <a:ext cx="3599536" cy="1679784"/>
          </a:xfrm>
          <a:prstGeom prst="rect">
            <a:avLst/>
          </a:prstGeom>
        </p:spPr>
      </p:pic>
      <p:pic>
        <p:nvPicPr>
          <p:cNvPr id="9" name="Picture 8">
            <a:extLst>
              <a:ext uri="{FF2B5EF4-FFF2-40B4-BE49-F238E27FC236}">
                <a16:creationId xmlns:a16="http://schemas.microsoft.com/office/drawing/2014/main" id="{BDA37D1C-110B-2ED7-95CF-E023B2AD91DD}"/>
              </a:ext>
            </a:extLst>
          </p:cNvPr>
          <p:cNvPicPr>
            <a:picLocks noChangeAspect="1"/>
          </p:cNvPicPr>
          <p:nvPr/>
        </p:nvPicPr>
        <p:blipFill>
          <a:blip r:embed="rId3"/>
          <a:stretch>
            <a:fillRect/>
          </a:stretch>
        </p:blipFill>
        <p:spPr>
          <a:xfrm>
            <a:off x="5483193" y="3121774"/>
            <a:ext cx="1801185" cy="2585120"/>
          </a:xfrm>
          <a:prstGeom prst="rect">
            <a:avLst/>
          </a:prstGeom>
        </p:spPr>
      </p:pic>
    </p:spTree>
    <p:extLst>
      <p:ext uri="{BB962C8B-B14F-4D97-AF65-F5344CB8AC3E}">
        <p14:creationId xmlns:p14="http://schemas.microsoft.com/office/powerpoint/2010/main" val="7604986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5120-5B67-E871-8AC1-E018B0363B60}"/>
              </a:ext>
            </a:extLst>
          </p:cNvPr>
          <p:cNvSpPr>
            <a:spLocks noGrp="1"/>
          </p:cNvSpPr>
          <p:nvPr>
            <p:ph type="title"/>
          </p:nvPr>
        </p:nvSpPr>
        <p:spPr/>
        <p:txBody>
          <a:bodyPr/>
          <a:lstStyle/>
          <a:p>
            <a:r>
              <a:rPr lang="en-IN" dirty="0"/>
              <a:t>Decimal to Binary Encoder using OR Gates</a:t>
            </a:r>
          </a:p>
        </p:txBody>
      </p:sp>
      <p:sp>
        <p:nvSpPr>
          <p:cNvPr id="3" name="Content Placeholder 2">
            <a:extLst>
              <a:ext uri="{FF2B5EF4-FFF2-40B4-BE49-F238E27FC236}">
                <a16:creationId xmlns:a16="http://schemas.microsoft.com/office/drawing/2014/main" id="{65D07F98-A48E-5E1C-73AF-340DFF9B41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2A337D-4E78-E9B3-4298-3F7D6FA4526F}"/>
              </a:ext>
            </a:extLst>
          </p:cNvPr>
          <p:cNvPicPr>
            <a:picLocks noChangeAspect="1"/>
          </p:cNvPicPr>
          <p:nvPr/>
        </p:nvPicPr>
        <p:blipFill>
          <a:blip r:embed="rId2"/>
          <a:stretch>
            <a:fillRect/>
          </a:stretch>
        </p:blipFill>
        <p:spPr>
          <a:xfrm>
            <a:off x="2650915" y="1313724"/>
            <a:ext cx="4849220" cy="5179151"/>
          </a:xfrm>
          <a:prstGeom prst="rect">
            <a:avLst/>
          </a:prstGeom>
        </p:spPr>
      </p:pic>
    </p:spTree>
    <p:extLst>
      <p:ext uri="{BB962C8B-B14F-4D97-AF65-F5344CB8AC3E}">
        <p14:creationId xmlns:p14="http://schemas.microsoft.com/office/powerpoint/2010/main" val="28144021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OR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lnSpcReduction="10000"/>
          </a:bodyPr>
          <a:lstStyle/>
          <a:p>
            <a:r>
              <a:rPr lang="en-IN" dirty="0"/>
              <a:t>Consider an OR gate</a:t>
            </a:r>
          </a:p>
          <a:p>
            <a:r>
              <a:rPr lang="en-IN" dirty="0"/>
              <a:t>We write Y = A OR B</a:t>
            </a:r>
          </a:p>
          <a:p>
            <a:r>
              <a:rPr lang="en-IN" dirty="0"/>
              <a:t>If A = 0, B = 0, Y = 0 OR 0 = 0</a:t>
            </a:r>
          </a:p>
          <a:p>
            <a:r>
              <a:rPr lang="en-IN" dirty="0"/>
              <a:t>If A = 0, B = 1, Y = 0 OR 1 = 1</a:t>
            </a:r>
          </a:p>
          <a:p>
            <a:r>
              <a:rPr lang="en-IN" dirty="0"/>
              <a:t>If A = 1, B = 0, Y = 1 OR 0 = 1</a:t>
            </a:r>
          </a:p>
          <a:p>
            <a:r>
              <a:rPr lang="en-IN" dirty="0"/>
              <a:t>If A = 1, B = 1, Y = 1 OR 1 = 1</a:t>
            </a:r>
          </a:p>
          <a:p>
            <a:endParaRPr lang="en-IN" dirty="0"/>
          </a:p>
          <a:p>
            <a:r>
              <a:rPr lang="en-IN" dirty="0"/>
              <a:t>In Boolean algebra, we use the + sign to indicate an OR operation</a:t>
            </a:r>
          </a:p>
          <a:p>
            <a:r>
              <a:rPr lang="en-IN" dirty="0"/>
              <a:t>So, Y = A OR B, i.e. Y = A + B (read as </a:t>
            </a:r>
            <a:r>
              <a:rPr lang="en-IN" i="1" dirty="0"/>
              <a:t>Y equals A OR B</a:t>
            </a:r>
            <a:r>
              <a:rPr lang="en-IN" dirty="0"/>
              <a:t>)</a:t>
            </a:r>
          </a:p>
          <a:p>
            <a:endParaRPr lang="en-IN" dirty="0"/>
          </a:p>
        </p:txBody>
      </p:sp>
      <p:pic>
        <p:nvPicPr>
          <p:cNvPr id="6" name="Picture 5">
            <a:extLst>
              <a:ext uri="{FF2B5EF4-FFF2-40B4-BE49-F238E27FC236}">
                <a16:creationId xmlns:a16="http://schemas.microsoft.com/office/drawing/2014/main" id="{7F90D879-D342-4204-DAB8-45475590F3E9}"/>
              </a:ext>
            </a:extLst>
          </p:cNvPr>
          <p:cNvPicPr>
            <a:picLocks noChangeAspect="1"/>
          </p:cNvPicPr>
          <p:nvPr/>
        </p:nvPicPr>
        <p:blipFill>
          <a:blip r:embed="rId2"/>
          <a:stretch>
            <a:fillRect/>
          </a:stretch>
        </p:blipFill>
        <p:spPr>
          <a:xfrm>
            <a:off x="6334946" y="1371953"/>
            <a:ext cx="2870699" cy="1237825"/>
          </a:xfrm>
          <a:prstGeom prst="rect">
            <a:avLst/>
          </a:prstGeom>
        </p:spPr>
      </p:pic>
      <p:pic>
        <p:nvPicPr>
          <p:cNvPr id="9" name="Picture 8">
            <a:extLst>
              <a:ext uri="{FF2B5EF4-FFF2-40B4-BE49-F238E27FC236}">
                <a16:creationId xmlns:a16="http://schemas.microsoft.com/office/drawing/2014/main" id="{6F00B035-024A-A54C-AB16-C496F0B04761}"/>
              </a:ext>
            </a:extLst>
          </p:cNvPr>
          <p:cNvPicPr>
            <a:picLocks noChangeAspect="1"/>
          </p:cNvPicPr>
          <p:nvPr/>
        </p:nvPicPr>
        <p:blipFill>
          <a:blip r:embed="rId3"/>
          <a:stretch>
            <a:fillRect/>
          </a:stretch>
        </p:blipFill>
        <p:spPr>
          <a:xfrm>
            <a:off x="6407447" y="2680148"/>
            <a:ext cx="3511475" cy="2175953"/>
          </a:xfrm>
          <a:prstGeom prst="rect">
            <a:avLst/>
          </a:prstGeom>
        </p:spPr>
      </p:pic>
    </p:spTree>
    <p:extLst>
      <p:ext uri="{BB962C8B-B14F-4D97-AF65-F5344CB8AC3E}">
        <p14:creationId xmlns:p14="http://schemas.microsoft.com/office/powerpoint/2010/main" val="193388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fontScale="92500" lnSpcReduction="10000"/>
          </a:bodyPr>
          <a:lstStyle/>
          <a:p>
            <a:r>
              <a:rPr lang="en-US" dirty="0"/>
              <a:t>In the early 80s, the U.K.-based company Acorn Computer, flush with the success of their 8-bit BBC Micro personal computer, began working on a second machine with the hope of competing with the recently released IBM PC</a:t>
            </a:r>
          </a:p>
          <a:p>
            <a:r>
              <a:rPr lang="en-US" dirty="0"/>
              <a:t>The BBC  Micro was based on their own 8-bit 6502 processor</a:t>
            </a:r>
          </a:p>
          <a:p>
            <a:r>
              <a:rPr lang="en-US" dirty="0"/>
              <a:t>They called their design the Acorn  RISC Machine </a:t>
            </a:r>
          </a:p>
          <a:p>
            <a:r>
              <a:rPr lang="en-US" dirty="0"/>
              <a:t>The design was completed in  1985</a:t>
            </a:r>
          </a:p>
          <a:p>
            <a:r>
              <a:rPr lang="en-US" dirty="0"/>
              <a:t>It included 32-bit instructions and data, and a 26-bit address space, and it  was manufactured by VLSI Technology</a:t>
            </a:r>
          </a:p>
          <a:p>
            <a:r>
              <a:rPr lang="en-US" dirty="0"/>
              <a:t>The first ARM architecture (called the ARM2) appeared in the Acorn  Archimedes personal computer and became very popular</a:t>
            </a:r>
          </a:p>
        </p:txBody>
      </p:sp>
    </p:spTree>
    <p:extLst>
      <p:ext uri="{BB962C8B-B14F-4D97-AF65-F5344CB8AC3E}">
        <p14:creationId xmlns:p14="http://schemas.microsoft.com/office/powerpoint/2010/main" val="32165566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FD3F-40F5-CE66-91C2-393D3967EBAC}"/>
              </a:ext>
            </a:extLst>
          </p:cNvPr>
          <p:cNvSpPr>
            <a:spLocks noGrp="1"/>
          </p:cNvSpPr>
          <p:nvPr>
            <p:ph type="title"/>
          </p:nvPr>
        </p:nvSpPr>
        <p:spPr/>
        <p:txBody>
          <a:bodyPr/>
          <a:lstStyle/>
          <a:p>
            <a:r>
              <a:rPr lang="en-IN" dirty="0"/>
              <a:t>OR Gate Operations</a:t>
            </a:r>
          </a:p>
        </p:txBody>
      </p:sp>
      <p:sp>
        <p:nvSpPr>
          <p:cNvPr id="3" name="Content Placeholder 2">
            <a:extLst>
              <a:ext uri="{FF2B5EF4-FFF2-40B4-BE49-F238E27FC236}">
                <a16:creationId xmlns:a16="http://schemas.microsoft.com/office/drawing/2014/main" id="{81383C39-F507-3701-BE89-1E6B5096BC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97C35E-E338-4518-2AFE-1FDC8B3C2FB1}"/>
              </a:ext>
            </a:extLst>
          </p:cNvPr>
          <p:cNvPicPr>
            <a:picLocks noChangeAspect="1"/>
          </p:cNvPicPr>
          <p:nvPr/>
        </p:nvPicPr>
        <p:blipFill>
          <a:blip r:embed="rId2"/>
          <a:stretch>
            <a:fillRect/>
          </a:stretch>
        </p:blipFill>
        <p:spPr>
          <a:xfrm>
            <a:off x="1333136" y="1962363"/>
            <a:ext cx="3253345" cy="2100680"/>
          </a:xfrm>
          <a:prstGeom prst="rect">
            <a:avLst/>
          </a:prstGeom>
        </p:spPr>
      </p:pic>
      <p:pic>
        <p:nvPicPr>
          <p:cNvPr id="7" name="Picture 6">
            <a:extLst>
              <a:ext uri="{FF2B5EF4-FFF2-40B4-BE49-F238E27FC236}">
                <a16:creationId xmlns:a16="http://schemas.microsoft.com/office/drawing/2014/main" id="{2A785062-43DA-B216-4770-55125E2C96E7}"/>
              </a:ext>
            </a:extLst>
          </p:cNvPr>
          <p:cNvPicPr>
            <a:picLocks noChangeAspect="1"/>
          </p:cNvPicPr>
          <p:nvPr/>
        </p:nvPicPr>
        <p:blipFill>
          <a:blip r:embed="rId3"/>
          <a:stretch>
            <a:fillRect/>
          </a:stretch>
        </p:blipFill>
        <p:spPr>
          <a:xfrm>
            <a:off x="5846238" y="1962363"/>
            <a:ext cx="3345880" cy="2100680"/>
          </a:xfrm>
          <a:prstGeom prst="rect">
            <a:avLst/>
          </a:prstGeom>
        </p:spPr>
      </p:pic>
      <p:pic>
        <p:nvPicPr>
          <p:cNvPr id="9" name="Picture 8">
            <a:extLst>
              <a:ext uri="{FF2B5EF4-FFF2-40B4-BE49-F238E27FC236}">
                <a16:creationId xmlns:a16="http://schemas.microsoft.com/office/drawing/2014/main" id="{A8CD9D76-6321-92F1-4A12-F1E070B30FF3}"/>
              </a:ext>
            </a:extLst>
          </p:cNvPr>
          <p:cNvPicPr>
            <a:picLocks noChangeAspect="1"/>
          </p:cNvPicPr>
          <p:nvPr/>
        </p:nvPicPr>
        <p:blipFill>
          <a:blip r:embed="rId4"/>
          <a:stretch>
            <a:fillRect/>
          </a:stretch>
        </p:blipFill>
        <p:spPr>
          <a:xfrm>
            <a:off x="1393954" y="4199781"/>
            <a:ext cx="3192527" cy="2023727"/>
          </a:xfrm>
          <a:prstGeom prst="rect">
            <a:avLst/>
          </a:prstGeom>
        </p:spPr>
      </p:pic>
      <p:pic>
        <p:nvPicPr>
          <p:cNvPr id="11" name="Picture 10">
            <a:extLst>
              <a:ext uri="{FF2B5EF4-FFF2-40B4-BE49-F238E27FC236}">
                <a16:creationId xmlns:a16="http://schemas.microsoft.com/office/drawing/2014/main" id="{FDF43FBD-8A3A-3407-F8EB-F0E8000C4F89}"/>
              </a:ext>
            </a:extLst>
          </p:cNvPr>
          <p:cNvPicPr>
            <a:picLocks noChangeAspect="1"/>
          </p:cNvPicPr>
          <p:nvPr/>
        </p:nvPicPr>
        <p:blipFill>
          <a:blip r:embed="rId5"/>
          <a:stretch>
            <a:fillRect/>
          </a:stretch>
        </p:blipFill>
        <p:spPr>
          <a:xfrm>
            <a:off x="5886334" y="4217343"/>
            <a:ext cx="3265688" cy="2100681"/>
          </a:xfrm>
          <a:prstGeom prst="rect">
            <a:avLst/>
          </a:prstGeom>
        </p:spPr>
      </p:pic>
    </p:spTree>
    <p:extLst>
      <p:ext uri="{BB962C8B-B14F-4D97-AF65-F5344CB8AC3E}">
        <p14:creationId xmlns:p14="http://schemas.microsoft.com/office/powerpoint/2010/main" val="24623682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D2C8-B9A2-5D02-607F-9A34943EA244}"/>
              </a:ext>
            </a:extLst>
          </p:cNvPr>
          <p:cNvSpPr>
            <a:spLocks noGrp="1"/>
          </p:cNvSpPr>
          <p:nvPr>
            <p:ph type="title"/>
          </p:nvPr>
        </p:nvSpPr>
        <p:spPr/>
        <p:txBody>
          <a:bodyPr/>
          <a:lstStyle/>
          <a:p>
            <a:r>
              <a:rPr lang="en-IN" dirty="0"/>
              <a:t>AND Gates</a:t>
            </a:r>
          </a:p>
        </p:txBody>
      </p:sp>
      <p:sp>
        <p:nvSpPr>
          <p:cNvPr id="3" name="Content Placeholder 2">
            <a:extLst>
              <a:ext uri="{FF2B5EF4-FFF2-40B4-BE49-F238E27FC236}">
                <a16:creationId xmlns:a16="http://schemas.microsoft.com/office/drawing/2014/main" id="{FED2809F-5835-5039-0CC3-361CBBE88A82}"/>
              </a:ext>
            </a:extLst>
          </p:cNvPr>
          <p:cNvSpPr>
            <a:spLocks noGrp="1"/>
          </p:cNvSpPr>
          <p:nvPr>
            <p:ph idx="1"/>
          </p:nvPr>
        </p:nvSpPr>
        <p:spPr/>
        <p:txBody>
          <a:bodyPr/>
          <a:lstStyle/>
          <a:p>
            <a:r>
              <a:rPr lang="en-IN" dirty="0"/>
              <a:t>Has two or more inputs, but only one output</a:t>
            </a:r>
          </a:p>
          <a:p>
            <a:r>
              <a:rPr lang="en-IN" dirty="0"/>
              <a:t>All inputs must be high to get a high output</a:t>
            </a:r>
          </a:p>
        </p:txBody>
      </p:sp>
      <p:pic>
        <p:nvPicPr>
          <p:cNvPr id="5" name="Picture 4">
            <a:extLst>
              <a:ext uri="{FF2B5EF4-FFF2-40B4-BE49-F238E27FC236}">
                <a16:creationId xmlns:a16="http://schemas.microsoft.com/office/drawing/2014/main" id="{0552F9CC-781B-7F7E-CB5F-2027143095F5}"/>
              </a:ext>
            </a:extLst>
          </p:cNvPr>
          <p:cNvPicPr>
            <a:picLocks noChangeAspect="1"/>
          </p:cNvPicPr>
          <p:nvPr/>
        </p:nvPicPr>
        <p:blipFill>
          <a:blip r:embed="rId2"/>
          <a:stretch>
            <a:fillRect/>
          </a:stretch>
        </p:blipFill>
        <p:spPr>
          <a:xfrm>
            <a:off x="7282695" y="3428999"/>
            <a:ext cx="2693512" cy="2290545"/>
          </a:xfrm>
          <a:prstGeom prst="rect">
            <a:avLst/>
          </a:prstGeom>
        </p:spPr>
      </p:pic>
      <p:pic>
        <p:nvPicPr>
          <p:cNvPr id="7" name="Picture 6">
            <a:extLst>
              <a:ext uri="{FF2B5EF4-FFF2-40B4-BE49-F238E27FC236}">
                <a16:creationId xmlns:a16="http://schemas.microsoft.com/office/drawing/2014/main" id="{00FEECCA-0C8D-F007-889A-5705D64AF168}"/>
              </a:ext>
            </a:extLst>
          </p:cNvPr>
          <p:cNvPicPr>
            <a:picLocks noChangeAspect="1"/>
          </p:cNvPicPr>
          <p:nvPr/>
        </p:nvPicPr>
        <p:blipFill>
          <a:blip r:embed="rId3"/>
          <a:stretch>
            <a:fillRect/>
          </a:stretch>
        </p:blipFill>
        <p:spPr>
          <a:xfrm>
            <a:off x="1583400" y="3579990"/>
            <a:ext cx="2208248" cy="1392702"/>
          </a:xfrm>
          <a:prstGeom prst="rect">
            <a:avLst/>
          </a:prstGeom>
        </p:spPr>
      </p:pic>
    </p:spTree>
    <p:extLst>
      <p:ext uri="{BB962C8B-B14F-4D97-AF65-F5344CB8AC3E}">
        <p14:creationId xmlns:p14="http://schemas.microsoft.com/office/powerpoint/2010/main" val="15949145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AND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fontScale="92500" lnSpcReduction="10000"/>
          </a:bodyPr>
          <a:lstStyle/>
          <a:p>
            <a:r>
              <a:rPr lang="en-IN" dirty="0"/>
              <a:t>Consider an AND gate</a:t>
            </a:r>
          </a:p>
          <a:p>
            <a:r>
              <a:rPr lang="en-IN" dirty="0"/>
              <a:t>We write Y = A AND B</a:t>
            </a:r>
          </a:p>
          <a:p>
            <a:r>
              <a:rPr lang="en-IN" dirty="0"/>
              <a:t>If A = 0, B = 0, Y = 0 AND 0 = 0</a:t>
            </a:r>
          </a:p>
          <a:p>
            <a:r>
              <a:rPr lang="en-IN" dirty="0"/>
              <a:t>If A = 0, B = 1, Y = 0 AND 1 = 0</a:t>
            </a:r>
          </a:p>
          <a:p>
            <a:r>
              <a:rPr lang="en-IN" dirty="0"/>
              <a:t>If A = 1, B = 0, Y = 1 AND 0 = 0</a:t>
            </a:r>
          </a:p>
          <a:p>
            <a:r>
              <a:rPr lang="en-IN" dirty="0"/>
              <a:t>If A = 1, B = 1, Y = 1 AND 1 = 1</a:t>
            </a:r>
          </a:p>
          <a:p>
            <a:endParaRPr lang="en-IN" dirty="0"/>
          </a:p>
          <a:p>
            <a:r>
              <a:rPr lang="en-IN" dirty="0"/>
              <a:t>In Boolean algebra, we use the multiplication (x) sign to indicate an AND operation</a:t>
            </a:r>
          </a:p>
          <a:p>
            <a:r>
              <a:rPr lang="en-IN" dirty="0"/>
              <a:t>So, Y = A AND B, i.e. Y = A x B (read as </a:t>
            </a:r>
            <a:r>
              <a:rPr lang="en-IN" i="1" dirty="0"/>
              <a:t>Y equals A AND B</a:t>
            </a:r>
            <a:r>
              <a:rPr lang="en-IN" dirty="0"/>
              <a:t>)</a:t>
            </a:r>
          </a:p>
          <a:p>
            <a:endParaRPr lang="en-IN" dirty="0"/>
          </a:p>
        </p:txBody>
      </p:sp>
      <p:pic>
        <p:nvPicPr>
          <p:cNvPr id="5" name="Picture 4">
            <a:extLst>
              <a:ext uri="{FF2B5EF4-FFF2-40B4-BE49-F238E27FC236}">
                <a16:creationId xmlns:a16="http://schemas.microsoft.com/office/drawing/2014/main" id="{C3C86444-70DA-BAE8-0B08-2AE7AE719031}"/>
              </a:ext>
            </a:extLst>
          </p:cNvPr>
          <p:cNvPicPr>
            <a:picLocks noChangeAspect="1"/>
          </p:cNvPicPr>
          <p:nvPr/>
        </p:nvPicPr>
        <p:blipFill>
          <a:blip r:embed="rId2"/>
          <a:stretch>
            <a:fillRect/>
          </a:stretch>
        </p:blipFill>
        <p:spPr>
          <a:xfrm>
            <a:off x="6974082" y="1514458"/>
            <a:ext cx="2580884" cy="1124119"/>
          </a:xfrm>
          <a:prstGeom prst="rect">
            <a:avLst/>
          </a:prstGeom>
        </p:spPr>
      </p:pic>
      <p:pic>
        <p:nvPicPr>
          <p:cNvPr id="8" name="Picture 7">
            <a:extLst>
              <a:ext uri="{FF2B5EF4-FFF2-40B4-BE49-F238E27FC236}">
                <a16:creationId xmlns:a16="http://schemas.microsoft.com/office/drawing/2014/main" id="{8644AE2C-53EA-A6C0-762A-616B4FDDD94C}"/>
              </a:ext>
            </a:extLst>
          </p:cNvPr>
          <p:cNvPicPr>
            <a:picLocks noChangeAspect="1"/>
          </p:cNvPicPr>
          <p:nvPr/>
        </p:nvPicPr>
        <p:blipFill>
          <a:blip r:embed="rId3"/>
          <a:stretch>
            <a:fillRect/>
          </a:stretch>
        </p:blipFill>
        <p:spPr>
          <a:xfrm>
            <a:off x="6974082" y="2708953"/>
            <a:ext cx="3270159" cy="2157913"/>
          </a:xfrm>
          <a:prstGeom prst="rect">
            <a:avLst/>
          </a:prstGeom>
        </p:spPr>
      </p:pic>
    </p:spTree>
    <p:extLst>
      <p:ext uri="{BB962C8B-B14F-4D97-AF65-F5344CB8AC3E}">
        <p14:creationId xmlns:p14="http://schemas.microsoft.com/office/powerpoint/2010/main" val="4259750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C659-C99A-CADE-0568-36A0BD72FF9B}"/>
              </a:ext>
            </a:extLst>
          </p:cNvPr>
          <p:cNvSpPr>
            <a:spLocks noGrp="1"/>
          </p:cNvSpPr>
          <p:nvPr>
            <p:ph type="title"/>
          </p:nvPr>
        </p:nvSpPr>
        <p:spPr/>
        <p:txBody>
          <a:bodyPr/>
          <a:lstStyle/>
          <a:p>
            <a:r>
              <a:rPr lang="en-IN" dirty="0"/>
              <a:t>AND Gate Operation – Four Cases</a:t>
            </a:r>
          </a:p>
        </p:txBody>
      </p:sp>
      <p:sp>
        <p:nvSpPr>
          <p:cNvPr id="3" name="Content Placeholder 2">
            <a:extLst>
              <a:ext uri="{FF2B5EF4-FFF2-40B4-BE49-F238E27FC236}">
                <a16:creationId xmlns:a16="http://schemas.microsoft.com/office/drawing/2014/main" id="{2D60BBE8-9BE0-7343-5D0C-A893B3D59E8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780B883-D307-ADE9-5517-AC6904203854}"/>
              </a:ext>
            </a:extLst>
          </p:cNvPr>
          <p:cNvPicPr>
            <a:picLocks noChangeAspect="1"/>
          </p:cNvPicPr>
          <p:nvPr/>
        </p:nvPicPr>
        <p:blipFill>
          <a:blip r:embed="rId2"/>
          <a:stretch>
            <a:fillRect/>
          </a:stretch>
        </p:blipFill>
        <p:spPr>
          <a:xfrm>
            <a:off x="1275492" y="1941817"/>
            <a:ext cx="3138486" cy="2116476"/>
          </a:xfrm>
          <a:prstGeom prst="rect">
            <a:avLst/>
          </a:prstGeom>
        </p:spPr>
      </p:pic>
      <p:pic>
        <p:nvPicPr>
          <p:cNvPr id="7" name="Picture 6">
            <a:extLst>
              <a:ext uri="{FF2B5EF4-FFF2-40B4-BE49-F238E27FC236}">
                <a16:creationId xmlns:a16="http://schemas.microsoft.com/office/drawing/2014/main" id="{1FC1AFE8-415D-6B32-6ADD-821E314BD61A}"/>
              </a:ext>
            </a:extLst>
          </p:cNvPr>
          <p:cNvPicPr>
            <a:picLocks noChangeAspect="1"/>
          </p:cNvPicPr>
          <p:nvPr/>
        </p:nvPicPr>
        <p:blipFill>
          <a:blip r:embed="rId3"/>
          <a:stretch>
            <a:fillRect/>
          </a:stretch>
        </p:blipFill>
        <p:spPr>
          <a:xfrm>
            <a:off x="5853239" y="1941816"/>
            <a:ext cx="3170824" cy="2116477"/>
          </a:xfrm>
          <a:prstGeom prst="rect">
            <a:avLst/>
          </a:prstGeom>
        </p:spPr>
      </p:pic>
      <p:pic>
        <p:nvPicPr>
          <p:cNvPr id="9" name="Picture 8">
            <a:extLst>
              <a:ext uri="{FF2B5EF4-FFF2-40B4-BE49-F238E27FC236}">
                <a16:creationId xmlns:a16="http://schemas.microsoft.com/office/drawing/2014/main" id="{5315D56E-AD39-83F6-4AB3-4DF3C1B46856}"/>
              </a:ext>
            </a:extLst>
          </p:cNvPr>
          <p:cNvPicPr>
            <a:picLocks noChangeAspect="1"/>
          </p:cNvPicPr>
          <p:nvPr/>
        </p:nvPicPr>
        <p:blipFill>
          <a:blip r:embed="rId4"/>
          <a:stretch>
            <a:fillRect/>
          </a:stretch>
        </p:blipFill>
        <p:spPr>
          <a:xfrm>
            <a:off x="1275492" y="4273578"/>
            <a:ext cx="3025692" cy="2038322"/>
          </a:xfrm>
          <a:prstGeom prst="rect">
            <a:avLst/>
          </a:prstGeom>
        </p:spPr>
      </p:pic>
      <p:pic>
        <p:nvPicPr>
          <p:cNvPr id="11" name="Picture 10">
            <a:extLst>
              <a:ext uri="{FF2B5EF4-FFF2-40B4-BE49-F238E27FC236}">
                <a16:creationId xmlns:a16="http://schemas.microsoft.com/office/drawing/2014/main" id="{A46087E5-A853-1737-EFE2-D2E4D937581E}"/>
              </a:ext>
            </a:extLst>
          </p:cNvPr>
          <p:cNvPicPr>
            <a:picLocks noChangeAspect="1"/>
          </p:cNvPicPr>
          <p:nvPr/>
        </p:nvPicPr>
        <p:blipFill>
          <a:blip r:embed="rId5"/>
          <a:stretch>
            <a:fillRect/>
          </a:stretch>
        </p:blipFill>
        <p:spPr>
          <a:xfrm>
            <a:off x="5853239" y="4264135"/>
            <a:ext cx="3025692" cy="2047765"/>
          </a:xfrm>
          <a:prstGeom prst="rect">
            <a:avLst/>
          </a:prstGeom>
        </p:spPr>
      </p:pic>
    </p:spTree>
    <p:extLst>
      <p:ext uri="{BB962C8B-B14F-4D97-AF65-F5344CB8AC3E}">
        <p14:creationId xmlns:p14="http://schemas.microsoft.com/office/powerpoint/2010/main" val="18122113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OR gate</a:t>
            </a:r>
          </a:p>
          <a:p>
            <a:r>
              <a:rPr lang="en-IN" dirty="0"/>
              <a:t>All the inputs to a NOR gate must be low to get a high output</a:t>
            </a:r>
          </a:p>
        </p:txBody>
      </p:sp>
      <p:pic>
        <p:nvPicPr>
          <p:cNvPr id="5" name="Picture 4">
            <a:extLst>
              <a:ext uri="{FF2B5EF4-FFF2-40B4-BE49-F238E27FC236}">
                <a16:creationId xmlns:a16="http://schemas.microsoft.com/office/drawing/2014/main" id="{C2A6EDC1-8228-E745-148E-56A0F59C1C4A}"/>
              </a:ext>
            </a:extLst>
          </p:cNvPr>
          <p:cNvPicPr>
            <a:picLocks noChangeAspect="1"/>
          </p:cNvPicPr>
          <p:nvPr/>
        </p:nvPicPr>
        <p:blipFill>
          <a:blip r:embed="rId2"/>
          <a:stretch>
            <a:fillRect/>
          </a:stretch>
        </p:blipFill>
        <p:spPr>
          <a:xfrm>
            <a:off x="1781328" y="2858553"/>
            <a:ext cx="8174330" cy="1408414"/>
          </a:xfrm>
          <a:prstGeom prst="rect">
            <a:avLst/>
          </a:prstGeom>
        </p:spPr>
      </p:pic>
      <p:pic>
        <p:nvPicPr>
          <p:cNvPr id="7" name="Picture 6">
            <a:extLst>
              <a:ext uri="{FF2B5EF4-FFF2-40B4-BE49-F238E27FC236}">
                <a16:creationId xmlns:a16="http://schemas.microsoft.com/office/drawing/2014/main" id="{962A7763-B172-3F3F-5F82-078048405719}"/>
              </a:ext>
            </a:extLst>
          </p:cNvPr>
          <p:cNvPicPr>
            <a:picLocks noChangeAspect="1"/>
          </p:cNvPicPr>
          <p:nvPr/>
        </p:nvPicPr>
        <p:blipFill>
          <a:blip r:embed="rId3"/>
          <a:stretch>
            <a:fillRect/>
          </a:stretch>
        </p:blipFill>
        <p:spPr>
          <a:xfrm>
            <a:off x="3587742" y="4266966"/>
            <a:ext cx="2669220" cy="2192927"/>
          </a:xfrm>
          <a:prstGeom prst="rect">
            <a:avLst/>
          </a:prstGeom>
        </p:spPr>
      </p:pic>
    </p:spTree>
    <p:extLst>
      <p:ext uri="{BB962C8B-B14F-4D97-AF65-F5344CB8AC3E}">
        <p14:creationId xmlns:p14="http://schemas.microsoft.com/office/powerpoint/2010/main" val="2066560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NAND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AND gate</a:t>
            </a:r>
          </a:p>
          <a:p>
            <a:r>
              <a:rPr lang="en-IN" dirty="0"/>
              <a:t>All the inputs to a NOR gate must be high to get a low output</a:t>
            </a:r>
          </a:p>
        </p:txBody>
      </p:sp>
      <p:pic>
        <p:nvPicPr>
          <p:cNvPr id="6" name="Picture 5">
            <a:extLst>
              <a:ext uri="{FF2B5EF4-FFF2-40B4-BE49-F238E27FC236}">
                <a16:creationId xmlns:a16="http://schemas.microsoft.com/office/drawing/2014/main" id="{9307934D-9C1C-CEAC-D044-F53D2647867C}"/>
              </a:ext>
            </a:extLst>
          </p:cNvPr>
          <p:cNvPicPr>
            <a:picLocks noChangeAspect="1"/>
          </p:cNvPicPr>
          <p:nvPr/>
        </p:nvPicPr>
        <p:blipFill>
          <a:blip r:embed="rId2"/>
          <a:stretch>
            <a:fillRect/>
          </a:stretch>
        </p:blipFill>
        <p:spPr>
          <a:xfrm>
            <a:off x="1465823" y="2806667"/>
            <a:ext cx="7739822" cy="1255799"/>
          </a:xfrm>
          <a:prstGeom prst="rect">
            <a:avLst/>
          </a:prstGeom>
        </p:spPr>
      </p:pic>
      <p:pic>
        <p:nvPicPr>
          <p:cNvPr id="9" name="Picture 8">
            <a:extLst>
              <a:ext uri="{FF2B5EF4-FFF2-40B4-BE49-F238E27FC236}">
                <a16:creationId xmlns:a16="http://schemas.microsoft.com/office/drawing/2014/main" id="{F9069E96-8C34-7D70-E110-601887B1AE2B}"/>
              </a:ext>
            </a:extLst>
          </p:cNvPr>
          <p:cNvPicPr>
            <a:picLocks noChangeAspect="1"/>
          </p:cNvPicPr>
          <p:nvPr/>
        </p:nvPicPr>
        <p:blipFill>
          <a:blip r:embed="rId3"/>
          <a:stretch>
            <a:fillRect/>
          </a:stretch>
        </p:blipFill>
        <p:spPr>
          <a:xfrm>
            <a:off x="3892764" y="4062466"/>
            <a:ext cx="2415568" cy="2505450"/>
          </a:xfrm>
          <a:prstGeom prst="rect">
            <a:avLst/>
          </a:prstGeom>
        </p:spPr>
      </p:pic>
    </p:spTree>
    <p:extLst>
      <p:ext uri="{BB962C8B-B14F-4D97-AF65-F5344CB8AC3E}">
        <p14:creationId xmlns:p14="http://schemas.microsoft.com/office/powerpoint/2010/main" val="41433727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XOR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Only if we have an odd number of high inputs, the output is high</a:t>
            </a:r>
          </a:p>
        </p:txBody>
      </p:sp>
      <p:pic>
        <p:nvPicPr>
          <p:cNvPr id="5" name="Picture 4">
            <a:extLst>
              <a:ext uri="{FF2B5EF4-FFF2-40B4-BE49-F238E27FC236}">
                <a16:creationId xmlns:a16="http://schemas.microsoft.com/office/drawing/2014/main" id="{69BED55D-908E-B510-42E1-DACD12A169B5}"/>
              </a:ext>
            </a:extLst>
          </p:cNvPr>
          <p:cNvPicPr>
            <a:picLocks noChangeAspect="1"/>
          </p:cNvPicPr>
          <p:nvPr/>
        </p:nvPicPr>
        <p:blipFill>
          <a:blip r:embed="rId2"/>
          <a:stretch>
            <a:fillRect/>
          </a:stretch>
        </p:blipFill>
        <p:spPr>
          <a:xfrm>
            <a:off x="1481051" y="2461997"/>
            <a:ext cx="4837556" cy="3714966"/>
          </a:xfrm>
          <a:prstGeom prst="rect">
            <a:avLst/>
          </a:prstGeom>
        </p:spPr>
      </p:pic>
      <p:pic>
        <p:nvPicPr>
          <p:cNvPr id="8" name="Picture 7">
            <a:extLst>
              <a:ext uri="{FF2B5EF4-FFF2-40B4-BE49-F238E27FC236}">
                <a16:creationId xmlns:a16="http://schemas.microsoft.com/office/drawing/2014/main" id="{6B8CAFC4-454E-6F99-323A-26AAE84868D8}"/>
              </a:ext>
            </a:extLst>
          </p:cNvPr>
          <p:cNvPicPr>
            <a:picLocks noChangeAspect="1"/>
          </p:cNvPicPr>
          <p:nvPr/>
        </p:nvPicPr>
        <p:blipFill>
          <a:blip r:embed="rId3"/>
          <a:stretch>
            <a:fillRect/>
          </a:stretch>
        </p:blipFill>
        <p:spPr>
          <a:xfrm>
            <a:off x="6723245" y="2947899"/>
            <a:ext cx="3608360" cy="2528227"/>
          </a:xfrm>
          <a:prstGeom prst="rect">
            <a:avLst/>
          </a:prstGeom>
        </p:spPr>
      </p:pic>
    </p:spTree>
    <p:extLst>
      <p:ext uri="{BB962C8B-B14F-4D97-AF65-F5344CB8AC3E}">
        <p14:creationId xmlns:p14="http://schemas.microsoft.com/office/powerpoint/2010/main" val="4829500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E344-593A-791C-E833-AB902C0ACBED}"/>
              </a:ext>
            </a:extLst>
          </p:cNvPr>
          <p:cNvSpPr>
            <a:spLocks noGrp="1"/>
          </p:cNvSpPr>
          <p:nvPr>
            <p:ph type="title"/>
          </p:nvPr>
        </p:nvSpPr>
        <p:spPr/>
        <p:txBody>
          <a:bodyPr/>
          <a:lstStyle/>
          <a:p>
            <a:r>
              <a:rPr lang="en-IN" dirty="0"/>
              <a:t>Binary Addition</a:t>
            </a:r>
          </a:p>
        </p:txBody>
      </p:sp>
      <p:sp>
        <p:nvSpPr>
          <p:cNvPr id="3" name="Content Placeholder 2">
            <a:extLst>
              <a:ext uri="{FF2B5EF4-FFF2-40B4-BE49-F238E27FC236}">
                <a16:creationId xmlns:a16="http://schemas.microsoft.com/office/drawing/2014/main" id="{B1D493DF-4D17-8B1C-C654-2580366C957A}"/>
              </a:ext>
            </a:extLst>
          </p:cNvPr>
          <p:cNvSpPr>
            <a:spLocks noGrp="1"/>
          </p:cNvSpPr>
          <p:nvPr>
            <p:ph idx="1"/>
          </p:nvPr>
        </p:nvSpPr>
        <p:spPr/>
        <p:txBody>
          <a:bodyPr/>
          <a:lstStyle/>
          <a:p>
            <a:r>
              <a:rPr lang="en-IN" dirty="0"/>
              <a:t>Rules of binary addition</a:t>
            </a:r>
          </a:p>
          <a:p>
            <a:endParaRPr lang="en-IN" dirty="0"/>
          </a:p>
          <a:p>
            <a:r>
              <a:rPr lang="en-IN" dirty="0"/>
              <a:t>0 + 0 =0</a:t>
            </a:r>
          </a:p>
          <a:p>
            <a:r>
              <a:rPr lang="en-IN" dirty="0"/>
              <a:t>0 + 1 = 1</a:t>
            </a:r>
          </a:p>
          <a:p>
            <a:r>
              <a:rPr lang="en-IN" dirty="0"/>
              <a:t>1 + 0 = 1</a:t>
            </a:r>
          </a:p>
          <a:p>
            <a:r>
              <a:rPr lang="en-IN" dirty="0"/>
              <a:t>1 + 1 = 10</a:t>
            </a:r>
          </a:p>
          <a:p>
            <a:r>
              <a:rPr lang="en-IN" dirty="0"/>
              <a:t>1 + 1 + 1 = 11</a:t>
            </a:r>
          </a:p>
        </p:txBody>
      </p:sp>
    </p:spTree>
    <p:extLst>
      <p:ext uri="{BB962C8B-B14F-4D97-AF65-F5344CB8AC3E}">
        <p14:creationId xmlns:p14="http://schemas.microsoft.com/office/powerpoint/2010/main" val="15282251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E1FB-4841-A174-C571-93DF0164C115}"/>
              </a:ext>
            </a:extLst>
          </p:cNvPr>
          <p:cNvSpPr>
            <a:spLocks noGrp="1"/>
          </p:cNvSpPr>
          <p:nvPr>
            <p:ph type="title"/>
          </p:nvPr>
        </p:nvSpPr>
        <p:spPr/>
        <p:txBody>
          <a:bodyPr/>
          <a:lstStyle/>
          <a:p>
            <a:r>
              <a:rPr lang="en-IN" dirty="0"/>
              <a:t>Binary Addition Example</a:t>
            </a:r>
          </a:p>
        </p:txBody>
      </p:sp>
      <p:sp>
        <p:nvSpPr>
          <p:cNvPr id="3" name="Content Placeholder 2">
            <a:extLst>
              <a:ext uri="{FF2B5EF4-FFF2-40B4-BE49-F238E27FC236}">
                <a16:creationId xmlns:a16="http://schemas.microsoft.com/office/drawing/2014/main" id="{F56501D9-957F-DD6D-7529-225F6A71DF1E}"/>
              </a:ext>
            </a:extLst>
          </p:cNvPr>
          <p:cNvSpPr>
            <a:spLocks noGrp="1"/>
          </p:cNvSpPr>
          <p:nvPr>
            <p:ph idx="1"/>
          </p:nvPr>
        </p:nvSpPr>
        <p:spPr/>
        <p:txBody>
          <a:bodyPr/>
          <a:lstStyle/>
          <a:p>
            <a:r>
              <a:rPr lang="en-IN" dirty="0"/>
              <a:t>Add two binary numbers: 11100 and 11010</a:t>
            </a:r>
          </a:p>
        </p:txBody>
      </p:sp>
      <p:pic>
        <p:nvPicPr>
          <p:cNvPr id="5" name="Picture 4">
            <a:extLst>
              <a:ext uri="{FF2B5EF4-FFF2-40B4-BE49-F238E27FC236}">
                <a16:creationId xmlns:a16="http://schemas.microsoft.com/office/drawing/2014/main" id="{886A10CC-0B34-D98B-6FF3-71369D989621}"/>
              </a:ext>
            </a:extLst>
          </p:cNvPr>
          <p:cNvPicPr>
            <a:picLocks noChangeAspect="1"/>
          </p:cNvPicPr>
          <p:nvPr/>
        </p:nvPicPr>
        <p:blipFill>
          <a:blip r:embed="rId2"/>
          <a:stretch>
            <a:fillRect/>
          </a:stretch>
        </p:blipFill>
        <p:spPr>
          <a:xfrm>
            <a:off x="915451" y="2396035"/>
            <a:ext cx="1270963" cy="1282113"/>
          </a:xfrm>
          <a:prstGeom prst="rect">
            <a:avLst/>
          </a:prstGeom>
        </p:spPr>
      </p:pic>
      <p:pic>
        <p:nvPicPr>
          <p:cNvPr id="7" name="Picture 6">
            <a:extLst>
              <a:ext uri="{FF2B5EF4-FFF2-40B4-BE49-F238E27FC236}">
                <a16:creationId xmlns:a16="http://schemas.microsoft.com/office/drawing/2014/main" id="{1D312E4D-1F68-F83E-5FF9-6DEB5C7B07CE}"/>
              </a:ext>
            </a:extLst>
          </p:cNvPr>
          <p:cNvPicPr>
            <a:picLocks noChangeAspect="1"/>
          </p:cNvPicPr>
          <p:nvPr/>
        </p:nvPicPr>
        <p:blipFill>
          <a:blip r:embed="rId3"/>
          <a:stretch>
            <a:fillRect/>
          </a:stretch>
        </p:blipFill>
        <p:spPr>
          <a:xfrm>
            <a:off x="2517290" y="2426857"/>
            <a:ext cx="1270963" cy="1260714"/>
          </a:xfrm>
          <a:prstGeom prst="rect">
            <a:avLst/>
          </a:prstGeom>
        </p:spPr>
      </p:pic>
      <p:pic>
        <p:nvPicPr>
          <p:cNvPr id="9" name="Picture 8">
            <a:extLst>
              <a:ext uri="{FF2B5EF4-FFF2-40B4-BE49-F238E27FC236}">
                <a16:creationId xmlns:a16="http://schemas.microsoft.com/office/drawing/2014/main" id="{2A56013B-25AC-66EA-3A7E-D19131C38EF6}"/>
              </a:ext>
            </a:extLst>
          </p:cNvPr>
          <p:cNvPicPr>
            <a:picLocks noChangeAspect="1"/>
          </p:cNvPicPr>
          <p:nvPr/>
        </p:nvPicPr>
        <p:blipFill>
          <a:blip r:embed="rId4"/>
          <a:stretch>
            <a:fillRect/>
          </a:stretch>
        </p:blipFill>
        <p:spPr>
          <a:xfrm>
            <a:off x="4154166" y="2396035"/>
            <a:ext cx="1230724" cy="1220468"/>
          </a:xfrm>
          <a:prstGeom prst="rect">
            <a:avLst/>
          </a:prstGeom>
        </p:spPr>
      </p:pic>
      <p:pic>
        <p:nvPicPr>
          <p:cNvPr id="11" name="Picture 10">
            <a:extLst>
              <a:ext uri="{FF2B5EF4-FFF2-40B4-BE49-F238E27FC236}">
                <a16:creationId xmlns:a16="http://schemas.microsoft.com/office/drawing/2014/main" id="{BC1B75A5-91F9-1C3C-7A73-E3F348C4C432}"/>
              </a:ext>
            </a:extLst>
          </p:cNvPr>
          <p:cNvPicPr>
            <a:picLocks noChangeAspect="1"/>
          </p:cNvPicPr>
          <p:nvPr/>
        </p:nvPicPr>
        <p:blipFill>
          <a:blip r:embed="rId5"/>
          <a:stretch>
            <a:fillRect/>
          </a:stretch>
        </p:blipFill>
        <p:spPr>
          <a:xfrm>
            <a:off x="5853965" y="2426857"/>
            <a:ext cx="2320303" cy="1189646"/>
          </a:xfrm>
          <a:prstGeom prst="rect">
            <a:avLst/>
          </a:prstGeom>
        </p:spPr>
      </p:pic>
      <p:pic>
        <p:nvPicPr>
          <p:cNvPr id="13" name="Picture 12">
            <a:extLst>
              <a:ext uri="{FF2B5EF4-FFF2-40B4-BE49-F238E27FC236}">
                <a16:creationId xmlns:a16="http://schemas.microsoft.com/office/drawing/2014/main" id="{2DDA24E7-2CFE-F24F-41DF-ED48D240834D}"/>
              </a:ext>
            </a:extLst>
          </p:cNvPr>
          <p:cNvPicPr>
            <a:picLocks noChangeAspect="1"/>
          </p:cNvPicPr>
          <p:nvPr/>
        </p:nvPicPr>
        <p:blipFill>
          <a:blip r:embed="rId6"/>
          <a:stretch>
            <a:fillRect/>
          </a:stretch>
        </p:blipFill>
        <p:spPr>
          <a:xfrm>
            <a:off x="8643342" y="2396035"/>
            <a:ext cx="1230723" cy="1200947"/>
          </a:xfrm>
          <a:prstGeom prst="rect">
            <a:avLst/>
          </a:prstGeom>
        </p:spPr>
      </p:pic>
      <p:sp>
        <p:nvSpPr>
          <p:cNvPr id="14" name="Callout: Line 13">
            <a:extLst>
              <a:ext uri="{FF2B5EF4-FFF2-40B4-BE49-F238E27FC236}">
                <a16:creationId xmlns:a16="http://schemas.microsoft.com/office/drawing/2014/main" id="{3B3484B5-99FD-287A-B3A2-56E43FCB6B65}"/>
              </a:ext>
            </a:extLst>
          </p:cNvPr>
          <p:cNvSpPr/>
          <p:nvPr/>
        </p:nvSpPr>
        <p:spPr>
          <a:xfrm>
            <a:off x="8174268" y="4232953"/>
            <a:ext cx="2932096" cy="1189646"/>
          </a:xfrm>
          <a:prstGeom prst="borderCallout1">
            <a:avLst>
              <a:gd name="adj1" fmla="val 18750"/>
              <a:gd name="adj2" fmla="val -8333"/>
              <a:gd name="adj3" fmla="val -73181"/>
              <a:gd name="adj4" fmla="val 26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Here, 1 + 1 + 1 (carry) produces 11, recorded as 1 with a carry of 1 to the next higher column</a:t>
            </a:r>
          </a:p>
        </p:txBody>
      </p:sp>
    </p:spTree>
    <p:extLst>
      <p:ext uri="{BB962C8B-B14F-4D97-AF65-F5344CB8AC3E}">
        <p14:creationId xmlns:p14="http://schemas.microsoft.com/office/powerpoint/2010/main" val="1723533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FC3C-EC30-276C-F862-40134DAA9998}"/>
              </a:ext>
            </a:extLst>
          </p:cNvPr>
          <p:cNvSpPr>
            <a:spLocks noGrp="1"/>
          </p:cNvSpPr>
          <p:nvPr>
            <p:ph type="title"/>
          </p:nvPr>
        </p:nvSpPr>
        <p:spPr/>
        <p:txBody>
          <a:bodyPr/>
          <a:lstStyle/>
          <a:p>
            <a:r>
              <a:rPr lang="en-IN" dirty="0"/>
              <a:t>Binary Subtraction</a:t>
            </a:r>
          </a:p>
        </p:txBody>
      </p:sp>
      <p:sp>
        <p:nvSpPr>
          <p:cNvPr id="3" name="Content Placeholder 2">
            <a:extLst>
              <a:ext uri="{FF2B5EF4-FFF2-40B4-BE49-F238E27FC236}">
                <a16:creationId xmlns:a16="http://schemas.microsoft.com/office/drawing/2014/main" id="{037A3CEE-4E6B-14F7-39D2-C42D0A2F44C8}"/>
              </a:ext>
            </a:extLst>
          </p:cNvPr>
          <p:cNvSpPr>
            <a:spLocks noGrp="1"/>
          </p:cNvSpPr>
          <p:nvPr>
            <p:ph idx="1"/>
          </p:nvPr>
        </p:nvSpPr>
        <p:spPr/>
        <p:txBody>
          <a:bodyPr/>
          <a:lstStyle/>
          <a:p>
            <a:r>
              <a:rPr lang="en-IN" dirty="0"/>
              <a:t>Rules of binary subtraction</a:t>
            </a:r>
          </a:p>
          <a:p>
            <a:endParaRPr lang="en-IN" dirty="0"/>
          </a:p>
          <a:p>
            <a:r>
              <a:rPr lang="en-IN" dirty="0"/>
              <a:t>0 – 0 = 0</a:t>
            </a:r>
          </a:p>
          <a:p>
            <a:r>
              <a:rPr lang="en-IN" dirty="0"/>
              <a:t>1 – 0 = 1</a:t>
            </a:r>
          </a:p>
          <a:p>
            <a:r>
              <a:rPr lang="en-IN" dirty="0"/>
              <a:t>1 – 1 = 0</a:t>
            </a:r>
          </a:p>
          <a:p>
            <a:r>
              <a:rPr lang="en-IN" dirty="0"/>
              <a:t>10 – 1 = 1</a:t>
            </a:r>
          </a:p>
        </p:txBody>
      </p:sp>
    </p:spTree>
    <p:extLst>
      <p:ext uri="{BB962C8B-B14F-4D97-AF65-F5344CB8AC3E}">
        <p14:creationId xmlns:p14="http://schemas.microsoft.com/office/powerpoint/2010/main" val="271445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a:bodyPr>
          <a:lstStyle/>
          <a:p>
            <a:endParaRPr lang="en-IN" sz="2000" dirty="0"/>
          </a:p>
        </p:txBody>
      </p:sp>
      <p:pic>
        <p:nvPicPr>
          <p:cNvPr id="3074" name="Picture 2">
            <a:extLst>
              <a:ext uri="{FF2B5EF4-FFF2-40B4-BE49-F238E27FC236}">
                <a16:creationId xmlns:a16="http://schemas.microsoft.com/office/drawing/2014/main" id="{C1E29809-5A76-7F9D-3B7A-6A58F65A6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823" y="1438382"/>
            <a:ext cx="5596548" cy="453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621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1A2C-5681-50D4-78CB-E972E1FF68BD}"/>
              </a:ext>
            </a:extLst>
          </p:cNvPr>
          <p:cNvSpPr>
            <a:spLocks noGrp="1"/>
          </p:cNvSpPr>
          <p:nvPr>
            <p:ph type="title"/>
          </p:nvPr>
        </p:nvSpPr>
        <p:spPr/>
        <p:txBody>
          <a:bodyPr/>
          <a:lstStyle/>
          <a:p>
            <a:r>
              <a:rPr lang="en-IN" dirty="0"/>
              <a:t>Binary Subtraction Example</a:t>
            </a:r>
          </a:p>
        </p:txBody>
      </p:sp>
      <p:sp>
        <p:nvSpPr>
          <p:cNvPr id="3" name="Content Placeholder 2">
            <a:extLst>
              <a:ext uri="{FF2B5EF4-FFF2-40B4-BE49-F238E27FC236}">
                <a16:creationId xmlns:a16="http://schemas.microsoft.com/office/drawing/2014/main" id="{C8A6EEE7-FAC7-F37F-ADAD-88AE88E4907A}"/>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r>
              <a:rPr lang="en-IN" dirty="0"/>
              <a:t>Computers use different techniques for binary subtraction, as we will discuss soon</a:t>
            </a:r>
          </a:p>
        </p:txBody>
      </p:sp>
      <p:pic>
        <p:nvPicPr>
          <p:cNvPr id="5" name="Picture 4">
            <a:extLst>
              <a:ext uri="{FF2B5EF4-FFF2-40B4-BE49-F238E27FC236}">
                <a16:creationId xmlns:a16="http://schemas.microsoft.com/office/drawing/2014/main" id="{9BFED3DC-9C61-A06E-FE7D-4AF40328323C}"/>
              </a:ext>
            </a:extLst>
          </p:cNvPr>
          <p:cNvPicPr>
            <a:picLocks noChangeAspect="1"/>
          </p:cNvPicPr>
          <p:nvPr/>
        </p:nvPicPr>
        <p:blipFill>
          <a:blip r:embed="rId2"/>
          <a:stretch>
            <a:fillRect/>
          </a:stretch>
        </p:blipFill>
        <p:spPr>
          <a:xfrm>
            <a:off x="964629" y="2089309"/>
            <a:ext cx="3991513" cy="2246385"/>
          </a:xfrm>
          <a:prstGeom prst="rect">
            <a:avLst/>
          </a:prstGeom>
        </p:spPr>
      </p:pic>
      <p:pic>
        <p:nvPicPr>
          <p:cNvPr id="7" name="Picture 6">
            <a:extLst>
              <a:ext uri="{FF2B5EF4-FFF2-40B4-BE49-F238E27FC236}">
                <a16:creationId xmlns:a16="http://schemas.microsoft.com/office/drawing/2014/main" id="{A7702054-9580-8D9E-2D87-6D82FC95043D}"/>
              </a:ext>
            </a:extLst>
          </p:cNvPr>
          <p:cNvPicPr>
            <a:picLocks noChangeAspect="1"/>
          </p:cNvPicPr>
          <p:nvPr/>
        </p:nvPicPr>
        <p:blipFill>
          <a:blip r:embed="rId3"/>
          <a:stretch>
            <a:fillRect/>
          </a:stretch>
        </p:blipFill>
        <p:spPr>
          <a:xfrm>
            <a:off x="5606871" y="2329719"/>
            <a:ext cx="3845354" cy="1905356"/>
          </a:xfrm>
          <a:prstGeom prst="rect">
            <a:avLst/>
          </a:prstGeom>
        </p:spPr>
      </p:pic>
    </p:spTree>
    <p:extLst>
      <p:ext uri="{BB962C8B-B14F-4D97-AF65-F5344CB8AC3E}">
        <p14:creationId xmlns:p14="http://schemas.microsoft.com/office/powerpoint/2010/main" val="8590225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7007-AE34-7387-1035-59C1A4B44D49}"/>
              </a:ext>
            </a:extLst>
          </p:cNvPr>
          <p:cNvSpPr>
            <a:spLocks noGrp="1"/>
          </p:cNvSpPr>
          <p:nvPr>
            <p:ph type="title"/>
          </p:nvPr>
        </p:nvSpPr>
        <p:spPr/>
        <p:txBody>
          <a:bodyPr/>
          <a:lstStyle/>
          <a:p>
            <a:r>
              <a:rPr lang="en-IN" dirty="0"/>
              <a:t>Half Adder</a:t>
            </a:r>
          </a:p>
        </p:txBody>
      </p:sp>
      <p:sp>
        <p:nvSpPr>
          <p:cNvPr id="3" name="Content Placeholder 2">
            <a:extLst>
              <a:ext uri="{FF2B5EF4-FFF2-40B4-BE49-F238E27FC236}">
                <a16:creationId xmlns:a16="http://schemas.microsoft.com/office/drawing/2014/main" id="{CA390409-1581-AE11-34AF-7B7502D70F8D}"/>
              </a:ext>
            </a:extLst>
          </p:cNvPr>
          <p:cNvSpPr>
            <a:spLocks noGrp="1"/>
          </p:cNvSpPr>
          <p:nvPr>
            <p:ph idx="1"/>
          </p:nvPr>
        </p:nvSpPr>
        <p:spPr/>
        <p:txBody>
          <a:bodyPr/>
          <a:lstStyle/>
          <a:p>
            <a:r>
              <a:rPr lang="en-IN" b="1" dirty="0"/>
              <a:t>Half adder </a:t>
            </a:r>
            <a:r>
              <a:rPr lang="en-IN" dirty="0"/>
              <a:t>is a logic circuit that adds 2 bits</a:t>
            </a:r>
          </a:p>
          <a:p>
            <a:r>
              <a:rPr lang="en-IN" dirty="0"/>
              <a:t>It produces two outputs: sum and carry</a:t>
            </a:r>
          </a:p>
          <a:p>
            <a:endParaRPr lang="en-IN" dirty="0"/>
          </a:p>
          <a:p>
            <a:r>
              <a:rPr lang="en-IN" dirty="0"/>
              <a:t>Sum = 1 when A and B are different</a:t>
            </a:r>
          </a:p>
          <a:p>
            <a:r>
              <a:rPr lang="en-IN" dirty="0"/>
              <a:t>Carry = 1 when A and B are 1</a:t>
            </a:r>
          </a:p>
        </p:txBody>
      </p:sp>
      <p:pic>
        <p:nvPicPr>
          <p:cNvPr id="5" name="Picture 4">
            <a:extLst>
              <a:ext uri="{FF2B5EF4-FFF2-40B4-BE49-F238E27FC236}">
                <a16:creationId xmlns:a16="http://schemas.microsoft.com/office/drawing/2014/main" id="{75BDB7B5-1D93-0187-61B0-7B2530F83B54}"/>
              </a:ext>
            </a:extLst>
          </p:cNvPr>
          <p:cNvPicPr>
            <a:picLocks noChangeAspect="1"/>
          </p:cNvPicPr>
          <p:nvPr/>
        </p:nvPicPr>
        <p:blipFill>
          <a:blip r:embed="rId2"/>
          <a:stretch>
            <a:fillRect/>
          </a:stretch>
        </p:blipFill>
        <p:spPr>
          <a:xfrm>
            <a:off x="7566239" y="1825625"/>
            <a:ext cx="3436646" cy="1325562"/>
          </a:xfrm>
          <a:prstGeom prst="rect">
            <a:avLst/>
          </a:prstGeom>
        </p:spPr>
      </p:pic>
      <p:sp>
        <p:nvSpPr>
          <p:cNvPr id="6" name="Callout: Line 5">
            <a:extLst>
              <a:ext uri="{FF2B5EF4-FFF2-40B4-BE49-F238E27FC236}">
                <a16:creationId xmlns:a16="http://schemas.microsoft.com/office/drawing/2014/main" id="{314994A5-8D43-9C24-A57B-1380A1A294CA}"/>
              </a:ext>
            </a:extLst>
          </p:cNvPr>
          <p:cNvSpPr/>
          <p:nvPr/>
        </p:nvSpPr>
        <p:spPr>
          <a:xfrm>
            <a:off x="9339636" y="1335640"/>
            <a:ext cx="863030" cy="421240"/>
          </a:xfrm>
          <a:prstGeom prst="borderCallout1">
            <a:avLst>
              <a:gd name="adj1" fmla="val 18750"/>
              <a:gd name="adj2" fmla="val -8333"/>
              <a:gd name="adj3" fmla="val 188110"/>
              <a:gd name="adj4" fmla="val 902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XOR</a:t>
            </a:r>
          </a:p>
        </p:txBody>
      </p:sp>
      <p:pic>
        <p:nvPicPr>
          <p:cNvPr id="10" name="Picture 9">
            <a:extLst>
              <a:ext uri="{FF2B5EF4-FFF2-40B4-BE49-F238E27FC236}">
                <a16:creationId xmlns:a16="http://schemas.microsoft.com/office/drawing/2014/main" id="{1AC97429-5402-9B02-F8D0-ECF4EDF8EEDB}"/>
              </a:ext>
            </a:extLst>
          </p:cNvPr>
          <p:cNvPicPr>
            <a:picLocks noChangeAspect="1"/>
          </p:cNvPicPr>
          <p:nvPr/>
        </p:nvPicPr>
        <p:blipFill>
          <a:blip r:embed="rId3"/>
          <a:stretch>
            <a:fillRect/>
          </a:stretch>
        </p:blipFill>
        <p:spPr>
          <a:xfrm>
            <a:off x="1639060" y="4511248"/>
            <a:ext cx="3580212" cy="2020613"/>
          </a:xfrm>
          <a:prstGeom prst="rect">
            <a:avLst/>
          </a:prstGeom>
        </p:spPr>
      </p:pic>
      <p:pic>
        <p:nvPicPr>
          <p:cNvPr id="12" name="Picture 11">
            <a:extLst>
              <a:ext uri="{FF2B5EF4-FFF2-40B4-BE49-F238E27FC236}">
                <a16:creationId xmlns:a16="http://schemas.microsoft.com/office/drawing/2014/main" id="{5E2FCB19-E703-1BA1-74E6-A82FED275EA3}"/>
              </a:ext>
            </a:extLst>
          </p:cNvPr>
          <p:cNvPicPr>
            <a:picLocks noChangeAspect="1"/>
          </p:cNvPicPr>
          <p:nvPr/>
        </p:nvPicPr>
        <p:blipFill>
          <a:blip r:embed="rId4"/>
          <a:stretch>
            <a:fillRect/>
          </a:stretch>
        </p:blipFill>
        <p:spPr>
          <a:xfrm>
            <a:off x="7206980" y="4225016"/>
            <a:ext cx="3345960" cy="2037100"/>
          </a:xfrm>
          <a:prstGeom prst="rect">
            <a:avLst/>
          </a:prstGeom>
        </p:spPr>
      </p:pic>
    </p:spTree>
    <p:extLst>
      <p:ext uri="{BB962C8B-B14F-4D97-AF65-F5344CB8AC3E}">
        <p14:creationId xmlns:p14="http://schemas.microsoft.com/office/powerpoint/2010/main" val="15718052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5FD8-89CA-4031-3366-15D5E98F1BD7}"/>
              </a:ext>
            </a:extLst>
          </p:cNvPr>
          <p:cNvSpPr>
            <a:spLocks noGrp="1"/>
          </p:cNvSpPr>
          <p:nvPr>
            <p:ph type="title"/>
          </p:nvPr>
        </p:nvSpPr>
        <p:spPr/>
        <p:txBody>
          <a:bodyPr/>
          <a:lstStyle/>
          <a:p>
            <a:r>
              <a:rPr lang="en-IN" dirty="0"/>
              <a:t>Full Adder</a:t>
            </a:r>
          </a:p>
        </p:txBody>
      </p:sp>
      <p:sp>
        <p:nvSpPr>
          <p:cNvPr id="3" name="Content Placeholder 2">
            <a:extLst>
              <a:ext uri="{FF2B5EF4-FFF2-40B4-BE49-F238E27FC236}">
                <a16:creationId xmlns:a16="http://schemas.microsoft.com/office/drawing/2014/main" id="{67951BCF-A51C-9A44-D3E4-F49E5BF2B374}"/>
              </a:ext>
            </a:extLst>
          </p:cNvPr>
          <p:cNvSpPr>
            <a:spLocks noGrp="1"/>
          </p:cNvSpPr>
          <p:nvPr>
            <p:ph idx="1"/>
          </p:nvPr>
        </p:nvSpPr>
        <p:spPr/>
        <p:txBody>
          <a:bodyPr/>
          <a:lstStyle/>
          <a:p>
            <a:r>
              <a:rPr lang="en-IN" b="1" dirty="0"/>
              <a:t>Full adder</a:t>
            </a:r>
            <a:r>
              <a:rPr lang="en-IN" dirty="0"/>
              <a:t> is a logic circuit that can add 3 bits</a:t>
            </a:r>
          </a:p>
          <a:p>
            <a:endParaRPr lang="en-IN" b="1" dirty="0"/>
          </a:p>
        </p:txBody>
      </p:sp>
      <p:pic>
        <p:nvPicPr>
          <p:cNvPr id="5" name="Picture 4">
            <a:extLst>
              <a:ext uri="{FF2B5EF4-FFF2-40B4-BE49-F238E27FC236}">
                <a16:creationId xmlns:a16="http://schemas.microsoft.com/office/drawing/2014/main" id="{7B1F4EAE-DDF2-A12D-3766-4430C0A2DC53}"/>
              </a:ext>
            </a:extLst>
          </p:cNvPr>
          <p:cNvPicPr>
            <a:picLocks noChangeAspect="1"/>
          </p:cNvPicPr>
          <p:nvPr/>
        </p:nvPicPr>
        <p:blipFill>
          <a:blip r:embed="rId2"/>
          <a:stretch>
            <a:fillRect/>
          </a:stretch>
        </p:blipFill>
        <p:spPr>
          <a:xfrm>
            <a:off x="8159948" y="1613135"/>
            <a:ext cx="4053896" cy="1212258"/>
          </a:xfrm>
          <a:prstGeom prst="rect">
            <a:avLst/>
          </a:prstGeom>
        </p:spPr>
      </p:pic>
      <p:pic>
        <p:nvPicPr>
          <p:cNvPr id="7" name="Picture 6">
            <a:extLst>
              <a:ext uri="{FF2B5EF4-FFF2-40B4-BE49-F238E27FC236}">
                <a16:creationId xmlns:a16="http://schemas.microsoft.com/office/drawing/2014/main" id="{55B57691-6BA1-4F71-BD22-A57F0BBEE909}"/>
              </a:ext>
            </a:extLst>
          </p:cNvPr>
          <p:cNvPicPr>
            <a:picLocks noChangeAspect="1"/>
          </p:cNvPicPr>
          <p:nvPr/>
        </p:nvPicPr>
        <p:blipFill>
          <a:blip r:embed="rId3"/>
          <a:stretch>
            <a:fillRect/>
          </a:stretch>
        </p:blipFill>
        <p:spPr>
          <a:xfrm>
            <a:off x="1142112" y="2974697"/>
            <a:ext cx="5279236" cy="3218845"/>
          </a:xfrm>
          <a:prstGeom prst="rect">
            <a:avLst/>
          </a:prstGeom>
        </p:spPr>
      </p:pic>
      <p:pic>
        <p:nvPicPr>
          <p:cNvPr id="9" name="Picture 8">
            <a:extLst>
              <a:ext uri="{FF2B5EF4-FFF2-40B4-BE49-F238E27FC236}">
                <a16:creationId xmlns:a16="http://schemas.microsoft.com/office/drawing/2014/main" id="{09F43539-47EE-9C24-B1AE-BEB57CBC0AA0}"/>
              </a:ext>
            </a:extLst>
          </p:cNvPr>
          <p:cNvPicPr>
            <a:picLocks noChangeAspect="1"/>
          </p:cNvPicPr>
          <p:nvPr/>
        </p:nvPicPr>
        <p:blipFill>
          <a:blip r:embed="rId4"/>
          <a:stretch>
            <a:fillRect/>
          </a:stretch>
        </p:blipFill>
        <p:spPr>
          <a:xfrm>
            <a:off x="7228929" y="3150147"/>
            <a:ext cx="3908257" cy="3048440"/>
          </a:xfrm>
          <a:prstGeom prst="rect">
            <a:avLst/>
          </a:prstGeom>
        </p:spPr>
      </p:pic>
      <p:sp>
        <p:nvSpPr>
          <p:cNvPr id="4" name="Speech Bubble: Rectangle 3">
            <a:extLst>
              <a:ext uri="{FF2B5EF4-FFF2-40B4-BE49-F238E27FC236}">
                <a16:creationId xmlns:a16="http://schemas.microsoft.com/office/drawing/2014/main" id="{B576F686-6B46-FFB0-C27A-CEB1A864931A}"/>
              </a:ext>
            </a:extLst>
          </p:cNvPr>
          <p:cNvSpPr/>
          <p:nvPr/>
        </p:nvSpPr>
        <p:spPr>
          <a:xfrm>
            <a:off x="8476181" y="365126"/>
            <a:ext cx="3082246" cy="1248010"/>
          </a:xfrm>
          <a:prstGeom prst="wedgeRectCallout">
            <a:avLst>
              <a:gd name="adj1" fmla="val -7166"/>
              <a:gd name="adj2" fmla="val 674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XOR is true when we have ODD number of 1s</a:t>
            </a:r>
          </a:p>
        </p:txBody>
      </p:sp>
    </p:spTree>
    <p:extLst>
      <p:ext uri="{BB962C8B-B14F-4D97-AF65-F5344CB8AC3E}">
        <p14:creationId xmlns:p14="http://schemas.microsoft.com/office/powerpoint/2010/main" val="34109567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DBC4-0A7F-98A7-2F5A-98416089B9A8}"/>
              </a:ext>
            </a:extLst>
          </p:cNvPr>
          <p:cNvSpPr>
            <a:spLocks noGrp="1"/>
          </p:cNvSpPr>
          <p:nvPr>
            <p:ph type="title"/>
          </p:nvPr>
        </p:nvSpPr>
        <p:spPr/>
        <p:txBody>
          <a:bodyPr/>
          <a:lstStyle/>
          <a:p>
            <a:r>
              <a:rPr lang="en-IN" dirty="0"/>
              <a:t>Signed Binary Numbers</a:t>
            </a:r>
          </a:p>
        </p:txBody>
      </p:sp>
      <p:sp>
        <p:nvSpPr>
          <p:cNvPr id="3" name="Content Placeholder 2">
            <a:extLst>
              <a:ext uri="{FF2B5EF4-FFF2-40B4-BE49-F238E27FC236}">
                <a16:creationId xmlns:a16="http://schemas.microsoft.com/office/drawing/2014/main" id="{9A171731-467E-531B-3AEA-0522E1768477}"/>
              </a:ext>
            </a:extLst>
          </p:cNvPr>
          <p:cNvSpPr>
            <a:spLocks noGrp="1"/>
          </p:cNvSpPr>
          <p:nvPr>
            <p:ph idx="1"/>
          </p:nvPr>
        </p:nvSpPr>
        <p:spPr/>
        <p:txBody>
          <a:bodyPr/>
          <a:lstStyle/>
          <a:p>
            <a:r>
              <a:rPr lang="en-IN" dirty="0"/>
              <a:t>Negative decimal numbers are -1, -2, -3, etc</a:t>
            </a:r>
          </a:p>
          <a:p>
            <a:r>
              <a:rPr lang="en-IN" dirty="0"/>
              <a:t>For binary numbers, positive sign is 0 and negative sign is 1, so:</a:t>
            </a:r>
          </a:p>
          <a:p>
            <a:pPr lvl="1"/>
            <a:r>
              <a:rPr lang="en-IN" dirty="0"/>
              <a:t>In binary </a:t>
            </a:r>
            <a:r>
              <a:rPr lang="en-IN" dirty="0">
                <a:solidFill>
                  <a:srgbClr val="FF0000"/>
                </a:solidFill>
              </a:rPr>
              <a:t>0</a:t>
            </a:r>
            <a:r>
              <a:rPr lang="en-IN" dirty="0"/>
              <a:t>001 means +1 and </a:t>
            </a:r>
            <a:r>
              <a:rPr lang="en-IN" dirty="0">
                <a:solidFill>
                  <a:srgbClr val="FF0000"/>
                </a:solidFill>
              </a:rPr>
              <a:t>1</a:t>
            </a:r>
            <a:r>
              <a:rPr lang="en-IN" dirty="0"/>
              <a:t>001 means -1</a:t>
            </a:r>
          </a:p>
          <a:p>
            <a:pPr lvl="1"/>
            <a:r>
              <a:rPr lang="en-IN" dirty="0"/>
              <a:t>In binary </a:t>
            </a:r>
            <a:r>
              <a:rPr lang="en-IN" dirty="0">
                <a:solidFill>
                  <a:srgbClr val="FF0000"/>
                </a:solidFill>
              </a:rPr>
              <a:t>0</a:t>
            </a:r>
            <a:r>
              <a:rPr lang="en-IN" dirty="0"/>
              <a:t>010 means +2 and </a:t>
            </a:r>
            <a:r>
              <a:rPr lang="en-IN" dirty="0">
                <a:solidFill>
                  <a:srgbClr val="FF0000"/>
                </a:solidFill>
              </a:rPr>
              <a:t>1</a:t>
            </a:r>
            <a:r>
              <a:rPr lang="en-IN" dirty="0"/>
              <a:t>010 means -2, etc</a:t>
            </a:r>
          </a:p>
          <a:p>
            <a:r>
              <a:rPr lang="en-IN" dirty="0"/>
              <a:t>Such numbers are called </a:t>
            </a:r>
            <a:r>
              <a:rPr lang="en-IN" b="1" dirty="0"/>
              <a:t>signed binary numbers</a:t>
            </a:r>
            <a:r>
              <a:rPr lang="en-IN" dirty="0"/>
              <a:t> or </a:t>
            </a:r>
            <a:r>
              <a:rPr lang="en-IN" b="1" dirty="0"/>
              <a:t>sign-magnitude numbers</a:t>
            </a:r>
            <a:endParaRPr lang="en-IN" dirty="0"/>
          </a:p>
          <a:p>
            <a:r>
              <a:rPr lang="en-IN" dirty="0"/>
              <a:t>Example: Express the following as 16-bit signed binary numbers: </a:t>
            </a:r>
          </a:p>
          <a:p>
            <a:pPr lvl="1"/>
            <a:r>
              <a:rPr lang="en-IN" dirty="0"/>
              <a:t>+7, -7, +25, -25</a:t>
            </a:r>
          </a:p>
          <a:p>
            <a:r>
              <a:rPr lang="en-IN" dirty="0"/>
              <a:t>Solution: Next slide</a:t>
            </a:r>
          </a:p>
          <a:p>
            <a:endParaRPr lang="en-IN" dirty="0"/>
          </a:p>
        </p:txBody>
      </p:sp>
    </p:spTree>
    <p:extLst>
      <p:ext uri="{BB962C8B-B14F-4D97-AF65-F5344CB8AC3E}">
        <p14:creationId xmlns:p14="http://schemas.microsoft.com/office/powerpoint/2010/main" val="8225679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B580-1F04-D0A2-A68C-8FBAB231D4DF}"/>
              </a:ext>
            </a:extLst>
          </p:cNvPr>
          <p:cNvSpPr>
            <a:spLocks noGrp="1"/>
          </p:cNvSpPr>
          <p:nvPr>
            <p:ph type="title"/>
          </p:nvPr>
        </p:nvSpPr>
        <p:spPr/>
        <p:txBody>
          <a:bodyPr/>
          <a:lstStyle/>
          <a:p>
            <a:r>
              <a:rPr lang="en-IN" dirty="0"/>
              <a:t>Sign-Magnitude Numbers Example</a:t>
            </a:r>
          </a:p>
        </p:txBody>
      </p:sp>
      <p:sp>
        <p:nvSpPr>
          <p:cNvPr id="3" name="Content Placeholder 2">
            <a:extLst>
              <a:ext uri="{FF2B5EF4-FFF2-40B4-BE49-F238E27FC236}">
                <a16:creationId xmlns:a16="http://schemas.microsoft.com/office/drawing/2014/main" id="{0340B30D-2046-D521-0CB0-4A8A5D084B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8D058A6-9426-A12C-FE40-FDBFA9E22039}"/>
              </a:ext>
            </a:extLst>
          </p:cNvPr>
          <p:cNvPicPr>
            <a:picLocks noChangeAspect="1"/>
          </p:cNvPicPr>
          <p:nvPr/>
        </p:nvPicPr>
        <p:blipFill>
          <a:blip r:embed="rId2"/>
          <a:stretch>
            <a:fillRect/>
          </a:stretch>
        </p:blipFill>
        <p:spPr>
          <a:xfrm>
            <a:off x="1721795" y="1959487"/>
            <a:ext cx="5644775" cy="2354875"/>
          </a:xfrm>
          <a:prstGeom prst="rect">
            <a:avLst/>
          </a:prstGeom>
        </p:spPr>
      </p:pic>
    </p:spTree>
    <p:extLst>
      <p:ext uri="{BB962C8B-B14F-4D97-AF65-F5344CB8AC3E}">
        <p14:creationId xmlns:p14="http://schemas.microsoft.com/office/powerpoint/2010/main" val="16797023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922B-F614-72C6-EFD5-FCA0A6FA0329}"/>
              </a:ext>
            </a:extLst>
          </p:cNvPr>
          <p:cNvSpPr>
            <a:spLocks noGrp="1"/>
          </p:cNvSpPr>
          <p:nvPr>
            <p:ph type="title"/>
          </p:nvPr>
        </p:nvSpPr>
        <p:spPr/>
        <p:txBody>
          <a:bodyPr/>
          <a:lstStyle/>
          <a:p>
            <a:r>
              <a:rPr lang="en-IN" dirty="0"/>
              <a:t>2’s Complement</a:t>
            </a:r>
          </a:p>
        </p:txBody>
      </p:sp>
      <p:sp>
        <p:nvSpPr>
          <p:cNvPr id="3" name="Content Placeholder 2">
            <a:extLst>
              <a:ext uri="{FF2B5EF4-FFF2-40B4-BE49-F238E27FC236}">
                <a16:creationId xmlns:a16="http://schemas.microsoft.com/office/drawing/2014/main" id="{98AE630E-BB91-C75D-67F1-0402D21179FA}"/>
              </a:ext>
            </a:extLst>
          </p:cNvPr>
          <p:cNvSpPr>
            <a:spLocks noGrp="1"/>
          </p:cNvSpPr>
          <p:nvPr>
            <p:ph idx="1"/>
          </p:nvPr>
        </p:nvSpPr>
        <p:spPr/>
        <p:txBody>
          <a:bodyPr/>
          <a:lstStyle/>
          <a:p>
            <a:r>
              <a:rPr lang="en-IN" dirty="0"/>
              <a:t>Sign-magnitude numbers are easy to understand, but they need too much hardware for addition and subtraction</a:t>
            </a:r>
          </a:p>
          <a:p>
            <a:r>
              <a:rPr lang="en-IN" dirty="0"/>
              <a:t>Hence, complements are used for binary arithmetic</a:t>
            </a:r>
          </a:p>
          <a:p>
            <a:r>
              <a:rPr lang="en-IN" dirty="0"/>
              <a:t>Consider a number A = 0111</a:t>
            </a:r>
          </a:p>
          <a:p>
            <a:r>
              <a:rPr lang="en-IN" dirty="0"/>
              <a:t>Its complement       is 1000, also called as the </a:t>
            </a:r>
            <a:r>
              <a:rPr lang="en-IN" b="1" dirty="0"/>
              <a:t>1’s complement </a:t>
            </a:r>
            <a:r>
              <a:rPr lang="en-IN" dirty="0"/>
              <a:t>of a number</a:t>
            </a:r>
          </a:p>
          <a:p>
            <a:r>
              <a:rPr lang="en-IN" dirty="0"/>
              <a:t>The </a:t>
            </a:r>
            <a:r>
              <a:rPr lang="en-IN" b="1" dirty="0"/>
              <a:t>2’s complement </a:t>
            </a:r>
            <a:r>
              <a:rPr lang="en-IN" dirty="0"/>
              <a:t>of a number is obtained by adding 1 to the 1’s complement of a number: </a:t>
            </a:r>
          </a:p>
        </p:txBody>
      </p:sp>
      <p:pic>
        <p:nvPicPr>
          <p:cNvPr id="5" name="Picture 4">
            <a:extLst>
              <a:ext uri="{FF2B5EF4-FFF2-40B4-BE49-F238E27FC236}">
                <a16:creationId xmlns:a16="http://schemas.microsoft.com/office/drawing/2014/main" id="{6BDAEB85-5264-542E-F015-C056012A6CDC}"/>
              </a:ext>
            </a:extLst>
          </p:cNvPr>
          <p:cNvPicPr>
            <a:picLocks noChangeAspect="1"/>
          </p:cNvPicPr>
          <p:nvPr/>
        </p:nvPicPr>
        <p:blipFill>
          <a:blip r:embed="rId2"/>
          <a:stretch>
            <a:fillRect/>
          </a:stretch>
        </p:blipFill>
        <p:spPr>
          <a:xfrm>
            <a:off x="3483576" y="3709179"/>
            <a:ext cx="348685" cy="534650"/>
          </a:xfrm>
          <a:prstGeom prst="rect">
            <a:avLst/>
          </a:prstGeom>
        </p:spPr>
      </p:pic>
      <p:pic>
        <p:nvPicPr>
          <p:cNvPr id="7" name="Picture 6">
            <a:extLst>
              <a:ext uri="{FF2B5EF4-FFF2-40B4-BE49-F238E27FC236}">
                <a16:creationId xmlns:a16="http://schemas.microsoft.com/office/drawing/2014/main" id="{CCB43D86-8E5B-2F04-005A-BD486A3BE093}"/>
              </a:ext>
            </a:extLst>
          </p:cNvPr>
          <p:cNvPicPr>
            <a:picLocks noChangeAspect="1"/>
          </p:cNvPicPr>
          <p:nvPr/>
        </p:nvPicPr>
        <p:blipFill>
          <a:blip r:embed="rId3"/>
          <a:stretch>
            <a:fillRect/>
          </a:stretch>
        </p:blipFill>
        <p:spPr>
          <a:xfrm>
            <a:off x="5519411" y="4992944"/>
            <a:ext cx="1867708" cy="818721"/>
          </a:xfrm>
          <a:prstGeom prst="rect">
            <a:avLst/>
          </a:prstGeom>
        </p:spPr>
      </p:pic>
    </p:spTree>
    <p:extLst>
      <p:ext uri="{BB962C8B-B14F-4D97-AF65-F5344CB8AC3E}">
        <p14:creationId xmlns:p14="http://schemas.microsoft.com/office/powerpoint/2010/main" val="22030567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6BF1-349B-1A54-2B87-46E0FFE00468}"/>
              </a:ext>
            </a:extLst>
          </p:cNvPr>
          <p:cNvSpPr>
            <a:spLocks noGrp="1"/>
          </p:cNvSpPr>
          <p:nvPr>
            <p:ph type="title"/>
          </p:nvPr>
        </p:nvSpPr>
        <p:spPr/>
        <p:txBody>
          <a:bodyPr/>
          <a:lstStyle/>
          <a:p>
            <a:r>
              <a:rPr lang="en-IN" dirty="0"/>
              <a:t>Calculate 2’s Complement</a:t>
            </a:r>
          </a:p>
        </p:txBody>
      </p:sp>
      <p:sp>
        <p:nvSpPr>
          <p:cNvPr id="3" name="Content Placeholder 2">
            <a:extLst>
              <a:ext uri="{FF2B5EF4-FFF2-40B4-BE49-F238E27FC236}">
                <a16:creationId xmlns:a16="http://schemas.microsoft.com/office/drawing/2014/main" id="{28C3CB19-5438-09C2-FD27-486CCCFC4949}"/>
              </a:ext>
            </a:extLst>
          </p:cNvPr>
          <p:cNvSpPr>
            <a:spLocks noGrp="1"/>
          </p:cNvSpPr>
          <p:nvPr>
            <p:ph idx="1"/>
          </p:nvPr>
        </p:nvSpPr>
        <p:spPr/>
        <p:txBody>
          <a:bodyPr/>
          <a:lstStyle/>
          <a:p>
            <a:r>
              <a:rPr lang="en-IN" dirty="0"/>
              <a:t>A = 0111</a:t>
            </a:r>
          </a:p>
          <a:p>
            <a:r>
              <a:rPr lang="en-IN" i="0" dirty="0">
                <a:solidFill>
                  <a:srgbClr val="202122"/>
                </a:solidFill>
                <a:effectLst/>
              </a:rPr>
              <a:t>Ā = 1000</a:t>
            </a:r>
          </a:p>
          <a:p>
            <a:r>
              <a:rPr lang="en-IN" dirty="0">
                <a:solidFill>
                  <a:srgbClr val="202122"/>
                </a:solidFill>
              </a:rPr>
              <a:t>A’ = 1000 + 1 = 1001</a:t>
            </a:r>
            <a:endParaRPr lang="en-IN" dirty="0"/>
          </a:p>
        </p:txBody>
      </p:sp>
    </p:spTree>
    <p:extLst>
      <p:ext uri="{BB962C8B-B14F-4D97-AF65-F5344CB8AC3E}">
        <p14:creationId xmlns:p14="http://schemas.microsoft.com/office/powerpoint/2010/main" val="1156840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1E0C-6FDD-37B4-A959-ECA1110E2485}"/>
              </a:ext>
            </a:extLst>
          </p:cNvPr>
          <p:cNvSpPr>
            <a:spLocks noGrp="1"/>
          </p:cNvSpPr>
          <p:nvPr>
            <p:ph type="title"/>
          </p:nvPr>
        </p:nvSpPr>
        <p:spPr/>
        <p:txBody>
          <a:bodyPr/>
          <a:lstStyle/>
          <a:p>
            <a:r>
              <a:rPr lang="en-IN" dirty="0"/>
              <a:t>2’s Complement - Practical Usage</a:t>
            </a:r>
          </a:p>
        </p:txBody>
      </p:sp>
      <p:sp>
        <p:nvSpPr>
          <p:cNvPr id="3" name="Content Placeholder 2">
            <a:extLst>
              <a:ext uri="{FF2B5EF4-FFF2-40B4-BE49-F238E27FC236}">
                <a16:creationId xmlns:a16="http://schemas.microsoft.com/office/drawing/2014/main" id="{C5F1455F-E9F3-DE66-4B75-B61078271128}"/>
              </a:ext>
            </a:extLst>
          </p:cNvPr>
          <p:cNvSpPr>
            <a:spLocks noGrp="1"/>
          </p:cNvSpPr>
          <p:nvPr>
            <p:ph idx="1"/>
          </p:nvPr>
        </p:nvSpPr>
        <p:spPr/>
        <p:txBody>
          <a:bodyPr>
            <a:normAutofit fontScale="92500" lnSpcReduction="10000"/>
          </a:bodyPr>
          <a:lstStyle/>
          <a:p>
            <a:r>
              <a:rPr lang="en-IN" dirty="0"/>
              <a:t>If we take the 2’s complement of a number twice, we get the original number back</a:t>
            </a:r>
          </a:p>
          <a:p>
            <a:r>
              <a:rPr lang="en-IN" dirty="0"/>
              <a:t>Example:</a:t>
            </a:r>
          </a:p>
          <a:p>
            <a:r>
              <a:rPr lang="en-IN" dirty="0"/>
              <a:t>A = </a:t>
            </a:r>
            <a:r>
              <a:rPr lang="en-IN" dirty="0">
                <a:solidFill>
                  <a:srgbClr val="FF0000"/>
                </a:solidFill>
              </a:rPr>
              <a:t>0111</a:t>
            </a:r>
          </a:p>
          <a:p>
            <a:r>
              <a:rPr lang="en-IN" i="0" dirty="0">
                <a:solidFill>
                  <a:srgbClr val="202122"/>
                </a:solidFill>
                <a:effectLst/>
              </a:rPr>
              <a:t>Ā = 1000</a:t>
            </a:r>
          </a:p>
          <a:p>
            <a:r>
              <a:rPr lang="en-IN" dirty="0">
                <a:solidFill>
                  <a:srgbClr val="202122"/>
                </a:solidFill>
              </a:rPr>
              <a:t>A’ = 1000 + 1 = </a:t>
            </a:r>
            <a:r>
              <a:rPr lang="en-IN" dirty="0">
                <a:solidFill>
                  <a:srgbClr val="00B0F0"/>
                </a:solidFill>
              </a:rPr>
              <a:t>1001</a:t>
            </a:r>
          </a:p>
          <a:p>
            <a:r>
              <a:rPr lang="en-IN" dirty="0"/>
              <a:t>So we now start with A = </a:t>
            </a:r>
            <a:r>
              <a:rPr lang="en-IN" dirty="0">
                <a:solidFill>
                  <a:srgbClr val="00B0F0"/>
                </a:solidFill>
              </a:rPr>
              <a:t>1001</a:t>
            </a:r>
            <a:r>
              <a:rPr lang="en-IN" dirty="0"/>
              <a:t> now</a:t>
            </a:r>
          </a:p>
          <a:p>
            <a:r>
              <a:rPr lang="en-IN" i="0" dirty="0">
                <a:solidFill>
                  <a:srgbClr val="202122"/>
                </a:solidFill>
                <a:effectLst/>
              </a:rPr>
              <a:t>Ā = 0110</a:t>
            </a:r>
          </a:p>
          <a:p>
            <a:r>
              <a:rPr lang="en-IN" dirty="0">
                <a:solidFill>
                  <a:srgbClr val="202122"/>
                </a:solidFill>
              </a:rPr>
              <a:t>A’ = 0110 + 1 = </a:t>
            </a:r>
            <a:r>
              <a:rPr lang="en-IN" dirty="0">
                <a:solidFill>
                  <a:srgbClr val="FF0000"/>
                </a:solidFill>
              </a:rPr>
              <a:t>0111</a:t>
            </a:r>
            <a:r>
              <a:rPr lang="en-IN" dirty="0">
                <a:solidFill>
                  <a:srgbClr val="202122"/>
                </a:solidFill>
              </a:rPr>
              <a:t>, which was our original number</a:t>
            </a:r>
          </a:p>
          <a:p>
            <a:r>
              <a:rPr lang="en-IN" dirty="0">
                <a:solidFill>
                  <a:srgbClr val="202122"/>
                </a:solidFill>
              </a:rPr>
              <a:t>So, we can say that A’’ = A</a:t>
            </a:r>
            <a:endParaRPr lang="en-IN" dirty="0"/>
          </a:p>
          <a:p>
            <a:endParaRPr lang="en-IN" i="0" dirty="0">
              <a:solidFill>
                <a:srgbClr val="202122"/>
              </a:solidFill>
              <a:effectLst/>
            </a:endParaRPr>
          </a:p>
          <a:p>
            <a:endParaRPr lang="en-IN" dirty="0"/>
          </a:p>
          <a:p>
            <a:endParaRPr lang="en-IN" dirty="0"/>
          </a:p>
        </p:txBody>
      </p:sp>
    </p:spTree>
    <p:extLst>
      <p:ext uri="{BB962C8B-B14F-4D97-AF65-F5344CB8AC3E}">
        <p14:creationId xmlns:p14="http://schemas.microsoft.com/office/powerpoint/2010/main" val="37843805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571-240B-7078-D206-28EABF12E0E6}"/>
              </a:ext>
            </a:extLst>
          </p:cNvPr>
          <p:cNvSpPr>
            <a:spLocks noGrp="1"/>
          </p:cNvSpPr>
          <p:nvPr>
            <p:ph type="title"/>
          </p:nvPr>
        </p:nvSpPr>
        <p:spPr/>
        <p:txBody>
          <a:bodyPr/>
          <a:lstStyle/>
          <a:p>
            <a:r>
              <a:rPr lang="en-IN" dirty="0"/>
              <a:t>Sample Binary Odometer with Negative and Positive Numbers</a:t>
            </a:r>
          </a:p>
        </p:txBody>
      </p:sp>
      <p:sp>
        <p:nvSpPr>
          <p:cNvPr id="3" name="Content Placeholder 2">
            <a:extLst>
              <a:ext uri="{FF2B5EF4-FFF2-40B4-BE49-F238E27FC236}">
                <a16:creationId xmlns:a16="http://schemas.microsoft.com/office/drawing/2014/main" id="{159B32CA-51C8-62D8-83B5-0D17A6B6BB07}"/>
              </a:ext>
            </a:extLst>
          </p:cNvPr>
          <p:cNvSpPr>
            <a:spLocks noGrp="1"/>
          </p:cNvSpPr>
          <p:nvPr>
            <p:ph idx="1"/>
          </p:nvPr>
        </p:nvSpPr>
        <p:spPr/>
        <p:txBody>
          <a:bodyPr/>
          <a:lstStyle/>
          <a:p>
            <a:r>
              <a:rPr lang="en-IN" dirty="0"/>
              <a:t>1101</a:t>
            </a:r>
          </a:p>
          <a:p>
            <a:r>
              <a:rPr lang="en-IN" dirty="0"/>
              <a:t>1110</a:t>
            </a:r>
          </a:p>
          <a:p>
            <a:r>
              <a:rPr lang="en-IN" dirty="0"/>
              <a:t>1111</a:t>
            </a:r>
          </a:p>
          <a:p>
            <a:r>
              <a:rPr lang="en-IN" dirty="0">
                <a:solidFill>
                  <a:srgbClr val="FF0000"/>
                </a:solidFill>
              </a:rPr>
              <a:t>0000</a:t>
            </a:r>
          </a:p>
          <a:p>
            <a:r>
              <a:rPr lang="en-IN" dirty="0"/>
              <a:t>0001</a:t>
            </a:r>
          </a:p>
          <a:p>
            <a:r>
              <a:rPr lang="en-IN" dirty="0"/>
              <a:t>0010</a:t>
            </a:r>
          </a:p>
          <a:p>
            <a:r>
              <a:rPr lang="en-IN" dirty="0"/>
              <a:t>0011</a:t>
            </a:r>
          </a:p>
        </p:txBody>
      </p:sp>
      <p:sp>
        <p:nvSpPr>
          <p:cNvPr id="4" name="Right Brace 3">
            <a:extLst>
              <a:ext uri="{FF2B5EF4-FFF2-40B4-BE49-F238E27FC236}">
                <a16:creationId xmlns:a16="http://schemas.microsoft.com/office/drawing/2014/main" id="{C53A5126-8577-39C1-6661-D1AEBC6A27DC}"/>
              </a:ext>
            </a:extLst>
          </p:cNvPr>
          <p:cNvSpPr/>
          <p:nvPr/>
        </p:nvSpPr>
        <p:spPr>
          <a:xfrm>
            <a:off x="1921267" y="1869897"/>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5" name="Right Brace 4">
            <a:extLst>
              <a:ext uri="{FF2B5EF4-FFF2-40B4-BE49-F238E27FC236}">
                <a16:creationId xmlns:a16="http://schemas.microsoft.com/office/drawing/2014/main" id="{8D8AA9CD-BE7F-F203-FFC8-B214739A0A8D}"/>
              </a:ext>
            </a:extLst>
          </p:cNvPr>
          <p:cNvSpPr/>
          <p:nvPr/>
        </p:nvSpPr>
        <p:spPr>
          <a:xfrm>
            <a:off x="1921267" y="3947230"/>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97C4F3D1-EBF6-557F-EAA6-E17F944B13D9}"/>
              </a:ext>
            </a:extLst>
          </p:cNvPr>
          <p:cNvSpPr txBox="1"/>
          <p:nvPr/>
        </p:nvSpPr>
        <p:spPr>
          <a:xfrm>
            <a:off x="2784297" y="2137025"/>
            <a:ext cx="1684961" cy="646331"/>
          </a:xfrm>
          <a:prstGeom prst="rect">
            <a:avLst/>
          </a:prstGeom>
          <a:solidFill>
            <a:schemeClr val="accent2">
              <a:lumMod val="20000"/>
              <a:lumOff val="80000"/>
            </a:schemeClr>
          </a:solidFill>
        </p:spPr>
        <p:txBody>
          <a:bodyPr wrap="square" rtlCol="0">
            <a:spAutoFit/>
          </a:bodyPr>
          <a:lstStyle/>
          <a:p>
            <a:pPr algn="ctr"/>
            <a:r>
              <a:rPr lang="en-IN" b="1" dirty="0"/>
              <a:t>Negative numbers</a:t>
            </a:r>
          </a:p>
        </p:txBody>
      </p:sp>
      <p:sp>
        <p:nvSpPr>
          <p:cNvPr id="7" name="TextBox 6">
            <a:extLst>
              <a:ext uri="{FF2B5EF4-FFF2-40B4-BE49-F238E27FC236}">
                <a16:creationId xmlns:a16="http://schemas.microsoft.com/office/drawing/2014/main" id="{8636D869-3021-687A-C317-5D6D0E84DD11}"/>
              </a:ext>
            </a:extLst>
          </p:cNvPr>
          <p:cNvSpPr txBox="1"/>
          <p:nvPr/>
        </p:nvSpPr>
        <p:spPr>
          <a:xfrm>
            <a:off x="2784296" y="4286845"/>
            <a:ext cx="1684961" cy="646331"/>
          </a:xfrm>
          <a:prstGeom prst="rect">
            <a:avLst/>
          </a:prstGeom>
          <a:solidFill>
            <a:schemeClr val="accent2">
              <a:lumMod val="20000"/>
              <a:lumOff val="80000"/>
            </a:schemeClr>
          </a:solidFill>
        </p:spPr>
        <p:txBody>
          <a:bodyPr wrap="square" rtlCol="0">
            <a:spAutoFit/>
          </a:bodyPr>
          <a:lstStyle/>
          <a:p>
            <a:pPr algn="ctr"/>
            <a:r>
              <a:rPr lang="en-IN" b="1" dirty="0"/>
              <a:t>Positive numbers</a:t>
            </a:r>
          </a:p>
        </p:txBody>
      </p:sp>
      <p:sp>
        <p:nvSpPr>
          <p:cNvPr id="8" name="TextBox 7">
            <a:extLst>
              <a:ext uri="{FF2B5EF4-FFF2-40B4-BE49-F238E27FC236}">
                <a16:creationId xmlns:a16="http://schemas.microsoft.com/office/drawing/2014/main" id="{E587BE31-ACD3-2937-DE27-7AD7B393D5CA}"/>
              </a:ext>
            </a:extLst>
          </p:cNvPr>
          <p:cNvSpPr txBox="1"/>
          <p:nvPr/>
        </p:nvSpPr>
        <p:spPr>
          <a:xfrm>
            <a:off x="6585306" y="1410920"/>
            <a:ext cx="4284752" cy="3416320"/>
          </a:xfrm>
          <a:prstGeom prst="rect">
            <a:avLst/>
          </a:prstGeom>
          <a:solidFill>
            <a:srgbClr val="7030A0"/>
          </a:solidFill>
        </p:spPr>
        <p:txBody>
          <a:bodyPr wrap="square" rtlCol="0">
            <a:spAutoFit/>
          </a:bodyPr>
          <a:lstStyle/>
          <a:p>
            <a:pPr algn="ctr"/>
            <a:r>
              <a:rPr lang="en-IN" b="1" dirty="0">
                <a:solidFill>
                  <a:schemeClr val="bg1"/>
                </a:solidFill>
              </a:rPr>
              <a:t>Double complement logic</a:t>
            </a:r>
          </a:p>
          <a:p>
            <a:endParaRPr lang="en-IN" dirty="0">
              <a:solidFill>
                <a:schemeClr val="bg1"/>
              </a:solidFill>
            </a:endParaRPr>
          </a:p>
          <a:p>
            <a:r>
              <a:rPr lang="en-IN" dirty="0">
                <a:solidFill>
                  <a:schemeClr val="bg1"/>
                </a:solidFill>
              </a:rPr>
              <a:t>Consider a positive number 0010 in binary, i.e. 2 in decimal</a:t>
            </a:r>
          </a:p>
          <a:p>
            <a:endParaRPr lang="en-IN" dirty="0">
              <a:solidFill>
                <a:schemeClr val="bg1"/>
              </a:solidFill>
            </a:endParaRPr>
          </a:p>
          <a:p>
            <a:r>
              <a:rPr lang="en-IN" dirty="0">
                <a:solidFill>
                  <a:schemeClr val="bg1"/>
                </a:solidFill>
              </a:rPr>
              <a:t>Its 1’s complement is 1101</a:t>
            </a:r>
          </a:p>
          <a:p>
            <a:r>
              <a:rPr lang="en-IN" dirty="0">
                <a:solidFill>
                  <a:schemeClr val="bg1"/>
                </a:solidFill>
              </a:rPr>
              <a:t>So, its 2’s complement is 1110</a:t>
            </a:r>
          </a:p>
          <a:p>
            <a:endParaRPr lang="en-IN" dirty="0">
              <a:solidFill>
                <a:schemeClr val="bg1"/>
              </a:solidFill>
            </a:endParaRPr>
          </a:p>
          <a:p>
            <a:r>
              <a:rPr lang="en-IN" dirty="0">
                <a:solidFill>
                  <a:schemeClr val="bg1"/>
                </a:solidFill>
              </a:rPr>
              <a:t>1110 in decimal is -2</a:t>
            </a:r>
          </a:p>
          <a:p>
            <a:endParaRPr lang="en-IN" dirty="0">
              <a:solidFill>
                <a:schemeClr val="bg1"/>
              </a:solidFill>
            </a:endParaRPr>
          </a:p>
          <a:p>
            <a:r>
              <a:rPr lang="en-IN" dirty="0">
                <a:solidFill>
                  <a:schemeClr val="bg1"/>
                </a:solidFill>
              </a:rPr>
              <a:t>So, 0010 (i.e. +2) and 1110 (i.e. +2) are 2’s complements of each other</a:t>
            </a:r>
          </a:p>
        </p:txBody>
      </p:sp>
      <p:sp>
        <p:nvSpPr>
          <p:cNvPr id="9" name="TextBox 8">
            <a:extLst>
              <a:ext uri="{FF2B5EF4-FFF2-40B4-BE49-F238E27FC236}">
                <a16:creationId xmlns:a16="http://schemas.microsoft.com/office/drawing/2014/main" id="{61201D25-DB58-E161-C7BD-895152AA4327}"/>
              </a:ext>
            </a:extLst>
          </p:cNvPr>
          <p:cNvSpPr txBox="1"/>
          <p:nvPr/>
        </p:nvSpPr>
        <p:spPr>
          <a:xfrm>
            <a:off x="452063" y="6104523"/>
            <a:ext cx="10417995" cy="646331"/>
          </a:xfrm>
          <a:prstGeom prst="rect">
            <a:avLst/>
          </a:prstGeom>
          <a:solidFill>
            <a:schemeClr val="accent4">
              <a:lumMod val="60000"/>
              <a:lumOff val="40000"/>
            </a:schemeClr>
          </a:solidFill>
        </p:spPr>
        <p:txBody>
          <a:bodyPr wrap="square" rtlCol="0">
            <a:spAutoFit/>
          </a:bodyPr>
          <a:lstStyle/>
          <a:p>
            <a:r>
              <a:rPr lang="en-IN" b="1" dirty="0"/>
              <a:t>Important conclusion: Taking a 2’s complement of a number is the same as changing its sign (i.e. positive to negative or vice versa)</a:t>
            </a:r>
          </a:p>
        </p:txBody>
      </p:sp>
      <p:pic>
        <p:nvPicPr>
          <p:cNvPr id="11" name="Picture 10">
            <a:extLst>
              <a:ext uri="{FF2B5EF4-FFF2-40B4-BE49-F238E27FC236}">
                <a16:creationId xmlns:a16="http://schemas.microsoft.com/office/drawing/2014/main" id="{CFF30FEF-2648-53DB-0CFE-4E21368F8402}"/>
              </a:ext>
            </a:extLst>
          </p:cNvPr>
          <p:cNvPicPr>
            <a:picLocks noChangeAspect="1"/>
          </p:cNvPicPr>
          <p:nvPr/>
        </p:nvPicPr>
        <p:blipFill>
          <a:blip r:embed="rId2"/>
          <a:stretch>
            <a:fillRect/>
          </a:stretch>
        </p:blipFill>
        <p:spPr>
          <a:xfrm>
            <a:off x="2784296" y="5083652"/>
            <a:ext cx="6215866" cy="851135"/>
          </a:xfrm>
          <a:prstGeom prst="rect">
            <a:avLst/>
          </a:prstGeom>
        </p:spPr>
      </p:pic>
    </p:spTree>
    <p:extLst>
      <p:ext uri="{BB962C8B-B14F-4D97-AF65-F5344CB8AC3E}">
        <p14:creationId xmlns:p14="http://schemas.microsoft.com/office/powerpoint/2010/main" val="25835794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3" name="Content Placeholder 2">
            <a:extLst>
              <a:ext uri="{FF2B5EF4-FFF2-40B4-BE49-F238E27FC236}">
                <a16:creationId xmlns:a16="http://schemas.microsoft.com/office/drawing/2014/main" id="{CE5AF48E-482E-7202-8769-497686FE5C40}"/>
              </a:ext>
            </a:extLst>
          </p:cNvPr>
          <p:cNvSpPr>
            <a:spLocks noGrp="1"/>
          </p:cNvSpPr>
          <p:nvPr>
            <p:ph idx="1"/>
          </p:nvPr>
        </p:nvSpPr>
        <p:spPr/>
        <p:txBody>
          <a:bodyPr>
            <a:normAutofit lnSpcReduction="10000"/>
          </a:bodyPr>
          <a:lstStyle/>
          <a:p>
            <a:r>
              <a:rPr lang="en-IN" dirty="0"/>
              <a:t>With sign-magnitude numbers, we require separate digital circuits for binary addition and subtraction</a:t>
            </a:r>
          </a:p>
          <a:p>
            <a:r>
              <a:rPr lang="en-IN" dirty="0"/>
              <a:t>With 2’s complement, we can use a simple digital circuit to perform both addition and subtraction – how?</a:t>
            </a:r>
          </a:p>
          <a:p>
            <a:r>
              <a:rPr lang="en-IN" dirty="0"/>
              <a:t>Consider two binary calculations: 0101 + 0010 and 0101 – 0010</a:t>
            </a:r>
          </a:p>
          <a:p>
            <a:r>
              <a:rPr lang="en-IN" dirty="0"/>
              <a:t>Addition is simple</a:t>
            </a:r>
          </a:p>
          <a:p>
            <a:r>
              <a:rPr lang="en-IN" dirty="0"/>
              <a:t>To perform subtraction, we take 2’s complement of the second number: 0010-&gt;1’s complement: 1101-&gt; 2’s complement: 1110</a:t>
            </a:r>
          </a:p>
          <a:p>
            <a:pPr lvl="1"/>
            <a:r>
              <a:rPr lang="en-IN" dirty="0"/>
              <a:t>We then </a:t>
            </a:r>
            <a:r>
              <a:rPr lang="en-IN" i="1" dirty="0"/>
              <a:t>add</a:t>
            </a:r>
            <a:r>
              <a:rPr lang="en-IN" dirty="0"/>
              <a:t> (and not subtract) the second number to the first number</a:t>
            </a:r>
          </a:p>
          <a:p>
            <a:r>
              <a:rPr lang="en-IN" dirty="0"/>
              <a:t>Summary: We use add circuit for subtraction also – See next slide</a:t>
            </a:r>
          </a:p>
          <a:p>
            <a:endParaRPr lang="en-IN" dirty="0"/>
          </a:p>
        </p:txBody>
      </p:sp>
    </p:spTree>
    <p:extLst>
      <p:ext uri="{BB962C8B-B14F-4D97-AF65-F5344CB8AC3E}">
        <p14:creationId xmlns:p14="http://schemas.microsoft.com/office/powerpoint/2010/main" val="495279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6204-F324-9797-1B22-DEA727559E43}"/>
              </a:ext>
            </a:extLst>
          </p:cNvPr>
          <p:cNvSpPr>
            <a:spLocks noGrp="1"/>
          </p:cNvSpPr>
          <p:nvPr>
            <p:ph type="title"/>
          </p:nvPr>
        </p:nvSpPr>
        <p:spPr/>
        <p:txBody>
          <a:bodyPr/>
          <a:lstStyle/>
          <a:p>
            <a:r>
              <a:rPr lang="en-IN" dirty="0"/>
              <a:t>ARM Usage</a:t>
            </a:r>
          </a:p>
        </p:txBody>
      </p:sp>
      <p:sp>
        <p:nvSpPr>
          <p:cNvPr id="3" name="Content Placeholder 2">
            <a:extLst>
              <a:ext uri="{FF2B5EF4-FFF2-40B4-BE49-F238E27FC236}">
                <a16:creationId xmlns:a16="http://schemas.microsoft.com/office/drawing/2014/main" id="{12B291E2-CA1E-6C82-D2A5-7B7749438CCC}"/>
              </a:ext>
            </a:extLst>
          </p:cNvPr>
          <p:cNvSpPr>
            <a:spLocks noGrp="1"/>
          </p:cNvSpPr>
          <p:nvPr>
            <p:ph idx="1"/>
          </p:nvPr>
        </p:nvSpPr>
        <p:spPr/>
        <p:txBody>
          <a:bodyPr>
            <a:normAutofit fontScale="92500"/>
          </a:bodyPr>
          <a:lstStyle/>
          <a:p>
            <a:r>
              <a:rPr lang="en-US" sz="3600" dirty="0"/>
              <a:t>The  CPU used in the Samsung Galaxy Tab Android-based tablet computer is an ARM-based processor</a:t>
            </a:r>
          </a:p>
          <a:p>
            <a:r>
              <a:rPr lang="en-US" sz="3600" dirty="0"/>
              <a:t>The Galaxy Tab contains the includes two ARM Cortex-A9 processors and an Nvidia GeForce graphics processing unit</a:t>
            </a:r>
          </a:p>
          <a:p>
            <a:r>
              <a:rPr lang="en-US" sz="3600" dirty="0"/>
              <a:t>The ARM architecture has found great success in the low-power, mobile and  embedded markets</a:t>
            </a:r>
          </a:p>
          <a:p>
            <a:r>
              <a:rPr lang="en-US" sz="3600" dirty="0"/>
              <a:t>In January 2011, ARM announced that it had sold 15 billion  ARM processors since beginning</a:t>
            </a:r>
            <a:endParaRPr lang="en-IN" sz="3600" dirty="0"/>
          </a:p>
        </p:txBody>
      </p:sp>
    </p:spTree>
    <p:extLst>
      <p:ext uri="{BB962C8B-B14F-4D97-AF65-F5344CB8AC3E}">
        <p14:creationId xmlns:p14="http://schemas.microsoft.com/office/powerpoint/2010/main" val="12063623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3" name="Content Placeholder 2">
            <a:extLst>
              <a:ext uri="{FF2B5EF4-FFF2-40B4-BE49-F238E27FC236}">
                <a16:creationId xmlns:a16="http://schemas.microsoft.com/office/drawing/2014/main" id="{CE5AF48E-482E-7202-8769-497686FE5C4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5196AB35-F821-7C2E-17A4-DADB803BCF73}"/>
              </a:ext>
            </a:extLst>
          </p:cNvPr>
          <p:cNvSpPr txBox="1"/>
          <p:nvPr/>
        </p:nvSpPr>
        <p:spPr>
          <a:xfrm>
            <a:off x="1099335" y="2054832"/>
            <a:ext cx="3575407" cy="1754326"/>
          </a:xfrm>
          <a:prstGeom prst="rect">
            <a:avLst/>
          </a:prstGeom>
          <a:solidFill>
            <a:schemeClr val="accent2">
              <a:lumMod val="60000"/>
              <a:lumOff val="40000"/>
            </a:schemeClr>
          </a:solidFill>
        </p:spPr>
        <p:txBody>
          <a:bodyPr wrap="square" rtlCol="0">
            <a:spAutoFit/>
          </a:bodyPr>
          <a:lstStyle/>
          <a:p>
            <a:pPr algn="ctr"/>
            <a:r>
              <a:rPr lang="en-IN" b="1" dirty="0"/>
              <a:t>Addition</a:t>
            </a:r>
          </a:p>
          <a:p>
            <a:endParaRPr lang="en-IN" b="1" dirty="0"/>
          </a:p>
          <a:p>
            <a:r>
              <a:rPr lang="en-IN" dirty="0"/>
              <a:t>	0101 (+5)</a:t>
            </a:r>
          </a:p>
          <a:p>
            <a:r>
              <a:rPr lang="en-IN" dirty="0"/>
              <a:t>+	0010 (+2)</a:t>
            </a:r>
          </a:p>
          <a:p>
            <a:r>
              <a:rPr lang="en-IN" dirty="0"/>
              <a:t>	-------------</a:t>
            </a:r>
          </a:p>
          <a:p>
            <a:r>
              <a:rPr lang="en-IN" dirty="0"/>
              <a:t>	0111 (+7)</a:t>
            </a:r>
          </a:p>
        </p:txBody>
      </p:sp>
      <p:sp>
        <p:nvSpPr>
          <p:cNvPr id="5" name="TextBox 4">
            <a:extLst>
              <a:ext uri="{FF2B5EF4-FFF2-40B4-BE49-F238E27FC236}">
                <a16:creationId xmlns:a16="http://schemas.microsoft.com/office/drawing/2014/main" id="{AE724F38-FF03-AFFD-ECDD-3A69EDE88EF5}"/>
              </a:ext>
            </a:extLst>
          </p:cNvPr>
          <p:cNvSpPr txBox="1"/>
          <p:nvPr/>
        </p:nvSpPr>
        <p:spPr>
          <a:xfrm>
            <a:off x="6851150" y="1960652"/>
            <a:ext cx="3575407" cy="1754326"/>
          </a:xfrm>
          <a:prstGeom prst="rect">
            <a:avLst/>
          </a:prstGeom>
          <a:solidFill>
            <a:schemeClr val="accent6">
              <a:lumMod val="60000"/>
              <a:lumOff val="40000"/>
            </a:schemeClr>
          </a:solidFill>
        </p:spPr>
        <p:txBody>
          <a:bodyPr wrap="square" rtlCol="0">
            <a:spAutoFit/>
          </a:bodyPr>
          <a:lstStyle/>
          <a:p>
            <a:pPr algn="ctr"/>
            <a:r>
              <a:rPr lang="en-IN" b="1" dirty="0"/>
              <a:t>Subtraction using 2’s complement</a:t>
            </a:r>
          </a:p>
          <a:p>
            <a:endParaRPr lang="en-IN" b="1" dirty="0"/>
          </a:p>
          <a:p>
            <a:r>
              <a:rPr lang="en-IN" dirty="0"/>
              <a:t>	0101 (+5)</a:t>
            </a:r>
          </a:p>
          <a:p>
            <a:r>
              <a:rPr lang="en-IN" dirty="0"/>
              <a:t>+	1110 (+2)</a:t>
            </a:r>
          </a:p>
          <a:p>
            <a:r>
              <a:rPr lang="en-IN" dirty="0"/>
              <a:t>	-------------</a:t>
            </a:r>
          </a:p>
          <a:p>
            <a:r>
              <a:rPr lang="en-IN" dirty="0"/>
              <a:t>	0011 (+3)</a:t>
            </a:r>
          </a:p>
        </p:txBody>
      </p:sp>
      <p:sp>
        <p:nvSpPr>
          <p:cNvPr id="6" name="Callout: Line 5">
            <a:extLst>
              <a:ext uri="{FF2B5EF4-FFF2-40B4-BE49-F238E27FC236}">
                <a16:creationId xmlns:a16="http://schemas.microsoft.com/office/drawing/2014/main" id="{25F3B627-5B86-130F-F63C-2D899773F575}"/>
              </a:ext>
            </a:extLst>
          </p:cNvPr>
          <p:cNvSpPr/>
          <p:nvPr/>
        </p:nvSpPr>
        <p:spPr>
          <a:xfrm>
            <a:off x="6493267" y="4443185"/>
            <a:ext cx="4458984" cy="1666608"/>
          </a:xfrm>
          <a:prstGeom prst="borderCallout1">
            <a:avLst>
              <a:gd name="adj1" fmla="val 18750"/>
              <a:gd name="adj2" fmla="val -8333"/>
              <a:gd name="adj3" fmla="val -84389"/>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 subtract 0010 from 0101, we first take 1’s complement of 0010, which is 1101. We then take the 2’s complement, which is 1110. We then add this 2’s complement to the first number, although this is a subtraction operation.</a:t>
            </a:r>
          </a:p>
        </p:txBody>
      </p:sp>
      <p:sp>
        <p:nvSpPr>
          <p:cNvPr id="7" name="TextBox 6">
            <a:extLst>
              <a:ext uri="{FF2B5EF4-FFF2-40B4-BE49-F238E27FC236}">
                <a16:creationId xmlns:a16="http://schemas.microsoft.com/office/drawing/2014/main" id="{54A27E15-F8BE-E098-9228-3FBFC7C3B251}"/>
              </a:ext>
            </a:extLst>
          </p:cNvPr>
          <p:cNvSpPr txBox="1"/>
          <p:nvPr/>
        </p:nvSpPr>
        <p:spPr>
          <a:xfrm>
            <a:off x="1142572" y="4219254"/>
            <a:ext cx="3575407" cy="1754326"/>
          </a:xfrm>
          <a:prstGeom prst="rect">
            <a:avLst/>
          </a:prstGeom>
          <a:solidFill>
            <a:schemeClr val="accent5">
              <a:lumMod val="20000"/>
              <a:lumOff val="80000"/>
            </a:schemeClr>
          </a:solidFill>
        </p:spPr>
        <p:txBody>
          <a:bodyPr wrap="square" rtlCol="0">
            <a:spAutoFit/>
          </a:bodyPr>
          <a:lstStyle/>
          <a:p>
            <a:pPr algn="ctr"/>
            <a:r>
              <a:rPr lang="en-IN" b="1" dirty="0"/>
              <a:t>Normal Subtraction would be …</a:t>
            </a:r>
          </a:p>
          <a:p>
            <a:endParaRPr lang="en-IN" b="1" dirty="0"/>
          </a:p>
          <a:p>
            <a:r>
              <a:rPr lang="en-IN" dirty="0"/>
              <a:t>	0101 (+5)</a:t>
            </a:r>
          </a:p>
          <a:p>
            <a:r>
              <a:rPr lang="en-IN" dirty="0"/>
              <a:t>-	0010 (+2)</a:t>
            </a:r>
          </a:p>
          <a:p>
            <a:r>
              <a:rPr lang="en-IN" dirty="0"/>
              <a:t>	-------------</a:t>
            </a:r>
          </a:p>
          <a:p>
            <a:r>
              <a:rPr lang="en-IN" dirty="0"/>
              <a:t>	0011 (+3)</a:t>
            </a:r>
          </a:p>
        </p:txBody>
      </p:sp>
    </p:spTree>
    <p:extLst>
      <p:ext uri="{BB962C8B-B14F-4D97-AF65-F5344CB8AC3E}">
        <p14:creationId xmlns:p14="http://schemas.microsoft.com/office/powerpoint/2010/main" val="40933496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F5D-FFAA-C914-65BE-5851732D6E8F}"/>
              </a:ext>
            </a:extLst>
          </p:cNvPr>
          <p:cNvSpPr>
            <a:spLocks noGrp="1"/>
          </p:cNvSpPr>
          <p:nvPr>
            <p:ph type="title"/>
          </p:nvPr>
        </p:nvSpPr>
        <p:spPr/>
        <p:txBody>
          <a:bodyPr/>
          <a:lstStyle/>
          <a:p>
            <a:r>
              <a:rPr lang="en-IN" dirty="0"/>
              <a:t>Storage of Data in Memory</a:t>
            </a:r>
          </a:p>
        </p:txBody>
      </p:sp>
      <p:sp>
        <p:nvSpPr>
          <p:cNvPr id="3" name="Content Placeholder 2">
            <a:extLst>
              <a:ext uri="{FF2B5EF4-FFF2-40B4-BE49-F238E27FC236}">
                <a16:creationId xmlns:a16="http://schemas.microsoft.com/office/drawing/2014/main" id="{FA2BAD6C-2EF7-3565-33D8-DD5D75D68D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C077FBC-FCEF-472F-F1C4-0C30BDDF1772}"/>
              </a:ext>
            </a:extLst>
          </p:cNvPr>
          <p:cNvPicPr>
            <a:picLocks noChangeAspect="1"/>
          </p:cNvPicPr>
          <p:nvPr/>
        </p:nvPicPr>
        <p:blipFill>
          <a:blip r:embed="rId2"/>
          <a:stretch>
            <a:fillRect/>
          </a:stretch>
        </p:blipFill>
        <p:spPr>
          <a:xfrm>
            <a:off x="951214" y="2370326"/>
            <a:ext cx="10147734" cy="2910591"/>
          </a:xfrm>
          <a:prstGeom prst="rect">
            <a:avLst/>
          </a:prstGeom>
        </p:spPr>
      </p:pic>
    </p:spTree>
    <p:extLst>
      <p:ext uri="{BB962C8B-B14F-4D97-AF65-F5344CB8AC3E}">
        <p14:creationId xmlns:p14="http://schemas.microsoft.com/office/powerpoint/2010/main" val="7528303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0BF2-8188-0688-4CE3-0071E3B773F1}"/>
              </a:ext>
            </a:extLst>
          </p:cNvPr>
          <p:cNvSpPr>
            <a:spLocks noGrp="1"/>
          </p:cNvSpPr>
          <p:nvPr>
            <p:ph type="title"/>
          </p:nvPr>
        </p:nvSpPr>
        <p:spPr/>
        <p:txBody>
          <a:bodyPr/>
          <a:lstStyle/>
          <a:p>
            <a:r>
              <a:rPr lang="en-IN" dirty="0"/>
              <a:t>How are Characters Stored in Memory?</a:t>
            </a:r>
          </a:p>
        </p:txBody>
      </p:sp>
      <p:sp>
        <p:nvSpPr>
          <p:cNvPr id="3" name="Content Placeholder 2">
            <a:extLst>
              <a:ext uri="{FF2B5EF4-FFF2-40B4-BE49-F238E27FC236}">
                <a16:creationId xmlns:a16="http://schemas.microsoft.com/office/drawing/2014/main" id="{CE7F737F-CC00-73DB-9F63-0EF81C78013A}"/>
              </a:ext>
            </a:extLst>
          </p:cNvPr>
          <p:cNvSpPr>
            <a:spLocks noGrp="1"/>
          </p:cNvSpPr>
          <p:nvPr>
            <p:ph idx="1"/>
          </p:nvPr>
        </p:nvSpPr>
        <p:spPr/>
        <p:txBody>
          <a:bodyPr/>
          <a:lstStyle/>
          <a:p>
            <a:endParaRPr lang="en-IN"/>
          </a:p>
        </p:txBody>
      </p:sp>
      <p:pic>
        <p:nvPicPr>
          <p:cNvPr id="1026" name="Picture 2" descr="ASCII table">
            <a:extLst>
              <a:ext uri="{FF2B5EF4-FFF2-40B4-BE49-F238E27FC236}">
                <a16:creationId xmlns:a16="http://schemas.microsoft.com/office/drawing/2014/main" id="{E96E6735-E13A-12F5-6D44-0CFEBF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404144"/>
            <a:ext cx="7318624" cy="508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5877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469B-74E5-8F86-28E7-BEA38847682A}"/>
              </a:ext>
            </a:extLst>
          </p:cNvPr>
          <p:cNvSpPr>
            <a:spLocks noGrp="1"/>
          </p:cNvSpPr>
          <p:nvPr>
            <p:ph type="title"/>
          </p:nvPr>
        </p:nvSpPr>
        <p:spPr/>
        <p:txBody>
          <a:bodyPr/>
          <a:lstStyle/>
          <a:p>
            <a:r>
              <a:rPr lang="en-IN" dirty="0"/>
              <a:t>Character Storage Example</a:t>
            </a:r>
          </a:p>
        </p:txBody>
      </p:sp>
      <p:sp>
        <p:nvSpPr>
          <p:cNvPr id="3" name="Content Placeholder 2">
            <a:extLst>
              <a:ext uri="{FF2B5EF4-FFF2-40B4-BE49-F238E27FC236}">
                <a16:creationId xmlns:a16="http://schemas.microsoft.com/office/drawing/2014/main" id="{5907D236-D79C-B959-2004-5CDD3AEACF5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41A788B-5A60-F018-23D3-1BAD524CF353}"/>
              </a:ext>
            </a:extLst>
          </p:cNvPr>
          <p:cNvPicPr>
            <a:picLocks noChangeAspect="1"/>
          </p:cNvPicPr>
          <p:nvPr/>
        </p:nvPicPr>
        <p:blipFill>
          <a:blip r:embed="rId2"/>
          <a:stretch>
            <a:fillRect/>
          </a:stretch>
        </p:blipFill>
        <p:spPr>
          <a:xfrm>
            <a:off x="1306630" y="2145638"/>
            <a:ext cx="9891901" cy="3607890"/>
          </a:xfrm>
          <a:prstGeom prst="rect">
            <a:avLst/>
          </a:prstGeom>
        </p:spPr>
      </p:pic>
    </p:spTree>
    <p:extLst>
      <p:ext uri="{BB962C8B-B14F-4D97-AF65-F5344CB8AC3E}">
        <p14:creationId xmlns:p14="http://schemas.microsoft.com/office/powerpoint/2010/main" val="38043535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8791-A4AD-1F9B-675C-03F9B18E2EA6}"/>
              </a:ext>
            </a:extLst>
          </p:cNvPr>
          <p:cNvSpPr>
            <a:spLocks noGrp="1"/>
          </p:cNvSpPr>
          <p:nvPr>
            <p:ph type="title"/>
          </p:nvPr>
        </p:nvSpPr>
        <p:spPr/>
        <p:txBody>
          <a:bodyPr/>
          <a:lstStyle/>
          <a:p>
            <a:r>
              <a:rPr lang="en-IN" dirty="0"/>
              <a:t>Integer Storage Example</a:t>
            </a:r>
          </a:p>
        </p:txBody>
      </p:sp>
      <p:sp>
        <p:nvSpPr>
          <p:cNvPr id="3" name="Content Placeholder 2">
            <a:extLst>
              <a:ext uri="{FF2B5EF4-FFF2-40B4-BE49-F238E27FC236}">
                <a16:creationId xmlns:a16="http://schemas.microsoft.com/office/drawing/2014/main" id="{FCC5CDEB-B7AF-E2EE-0113-B3A50458ADC6}"/>
              </a:ext>
            </a:extLst>
          </p:cNvPr>
          <p:cNvSpPr>
            <a:spLocks noGrp="1"/>
          </p:cNvSpPr>
          <p:nvPr>
            <p:ph idx="1"/>
          </p:nvPr>
        </p:nvSpPr>
        <p:spPr/>
        <p:txBody>
          <a:bodyPr/>
          <a:lstStyle/>
          <a:p>
            <a:r>
              <a:rPr lang="en-US" dirty="0"/>
              <a:t>Integers are whole numbers which will be stored in computer using 4 bytes (32 bit) of memory</a:t>
            </a:r>
          </a:p>
          <a:p>
            <a:r>
              <a:rPr lang="en-US" dirty="0"/>
              <a:t>Example: For integer 65, binary representation is 1000001</a:t>
            </a:r>
          </a:p>
          <a:p>
            <a:r>
              <a:rPr lang="en-US" dirty="0"/>
              <a:t>The MSB (most significant bit) bit is used to indicate whether the number is positive or negative</a:t>
            </a:r>
          </a:p>
          <a:p>
            <a:r>
              <a:rPr lang="en-US" dirty="0"/>
              <a:t>For positive numbers MSB will be 0</a:t>
            </a:r>
          </a:p>
          <a:p>
            <a:r>
              <a:rPr lang="en-US" dirty="0"/>
              <a:t>For negative numbers MSB will be 1</a:t>
            </a:r>
          </a:p>
          <a:p>
            <a:r>
              <a:rPr lang="en-US" dirty="0"/>
              <a:t>In our case, 65 is positive so MSB will be 0</a:t>
            </a:r>
          </a:p>
          <a:p>
            <a:r>
              <a:rPr lang="en-US" dirty="0"/>
              <a:t>This binary equivalent of 65 will be stored in 32-bit memory</a:t>
            </a:r>
          </a:p>
        </p:txBody>
      </p:sp>
    </p:spTree>
    <p:extLst>
      <p:ext uri="{BB962C8B-B14F-4D97-AF65-F5344CB8AC3E}">
        <p14:creationId xmlns:p14="http://schemas.microsoft.com/office/powerpoint/2010/main" val="16221641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8791-A4AD-1F9B-675C-03F9B18E2EA6}"/>
              </a:ext>
            </a:extLst>
          </p:cNvPr>
          <p:cNvSpPr>
            <a:spLocks noGrp="1"/>
          </p:cNvSpPr>
          <p:nvPr>
            <p:ph type="title"/>
          </p:nvPr>
        </p:nvSpPr>
        <p:spPr/>
        <p:txBody>
          <a:bodyPr/>
          <a:lstStyle/>
          <a:p>
            <a:r>
              <a:rPr lang="en-IN" dirty="0"/>
              <a:t>Integer Storage Example</a:t>
            </a:r>
          </a:p>
        </p:txBody>
      </p:sp>
      <p:pic>
        <p:nvPicPr>
          <p:cNvPr id="5" name="Content Placeholder 4">
            <a:extLst>
              <a:ext uri="{FF2B5EF4-FFF2-40B4-BE49-F238E27FC236}">
                <a16:creationId xmlns:a16="http://schemas.microsoft.com/office/drawing/2014/main" id="{65669141-6DBC-AD6C-63AD-FC91E802ADDA}"/>
              </a:ext>
            </a:extLst>
          </p:cNvPr>
          <p:cNvPicPr>
            <a:picLocks noGrp="1" noChangeAspect="1"/>
          </p:cNvPicPr>
          <p:nvPr>
            <p:ph idx="1"/>
          </p:nvPr>
        </p:nvPicPr>
        <p:blipFill>
          <a:blip r:embed="rId2"/>
          <a:stretch>
            <a:fillRect/>
          </a:stretch>
        </p:blipFill>
        <p:spPr>
          <a:xfrm>
            <a:off x="581297" y="1968425"/>
            <a:ext cx="11260632" cy="2706317"/>
          </a:xfrm>
        </p:spPr>
      </p:pic>
    </p:spTree>
    <p:extLst>
      <p:ext uri="{BB962C8B-B14F-4D97-AF65-F5344CB8AC3E}">
        <p14:creationId xmlns:p14="http://schemas.microsoft.com/office/powerpoint/2010/main" val="17562774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Negative Integers Storage in Memory</a:t>
            </a:r>
          </a:p>
        </p:txBody>
      </p:sp>
      <p:sp>
        <p:nvSpPr>
          <p:cNvPr id="3" name="Content Placeholder 2">
            <a:extLst>
              <a:ext uri="{FF2B5EF4-FFF2-40B4-BE49-F238E27FC236}">
                <a16:creationId xmlns:a16="http://schemas.microsoft.com/office/drawing/2014/main" id="{5A8879BD-980C-CD82-7DDC-1019CFF300AB}"/>
              </a:ext>
            </a:extLst>
          </p:cNvPr>
          <p:cNvSpPr>
            <a:spLocks noGrp="1"/>
          </p:cNvSpPr>
          <p:nvPr>
            <p:ph idx="1"/>
          </p:nvPr>
        </p:nvSpPr>
        <p:spPr/>
        <p:txBody>
          <a:bodyPr/>
          <a:lstStyle/>
          <a:p>
            <a:r>
              <a:rPr lang="en-US" dirty="0"/>
              <a:t>Computer uses special mechanism to store negative numbers which is 2’s complement format</a:t>
            </a:r>
          </a:p>
          <a:p>
            <a:r>
              <a:rPr lang="en-US" dirty="0"/>
              <a:t>Consider a decimal number 10 - its binary value will be 1010</a:t>
            </a:r>
          </a:p>
          <a:p>
            <a:r>
              <a:rPr lang="en-US" dirty="0"/>
              <a:t>Represented in 32 bits, it will be 00000000000000000000000000001010</a:t>
            </a:r>
          </a:p>
          <a:p>
            <a:r>
              <a:rPr lang="en-US" dirty="0"/>
              <a:t>Its 1's complement will be 11111111111111111111111111110101</a:t>
            </a:r>
          </a:p>
          <a:p>
            <a:r>
              <a:rPr lang="en-US" dirty="0"/>
              <a:t>2's complement will be      11111111111111111111111111110110</a:t>
            </a:r>
          </a:p>
          <a:p>
            <a:r>
              <a:rPr lang="en-US" dirty="0"/>
              <a:t>This will be stored in the memory</a:t>
            </a:r>
          </a:p>
          <a:p>
            <a:endParaRPr lang="en-IN" dirty="0"/>
          </a:p>
        </p:txBody>
      </p:sp>
    </p:spTree>
    <p:extLst>
      <p:ext uri="{BB962C8B-B14F-4D97-AF65-F5344CB8AC3E}">
        <p14:creationId xmlns:p14="http://schemas.microsoft.com/office/powerpoint/2010/main" val="2874509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Negative Integers Storage in Memory</a:t>
            </a:r>
          </a:p>
        </p:txBody>
      </p:sp>
      <p:pic>
        <p:nvPicPr>
          <p:cNvPr id="5" name="Content Placeholder 4">
            <a:extLst>
              <a:ext uri="{FF2B5EF4-FFF2-40B4-BE49-F238E27FC236}">
                <a16:creationId xmlns:a16="http://schemas.microsoft.com/office/drawing/2014/main" id="{AEB4A733-4D3A-DBF6-7352-A063B9E21109}"/>
              </a:ext>
            </a:extLst>
          </p:cNvPr>
          <p:cNvPicPr>
            <a:picLocks noGrp="1" noChangeAspect="1"/>
          </p:cNvPicPr>
          <p:nvPr>
            <p:ph idx="1"/>
          </p:nvPr>
        </p:nvPicPr>
        <p:blipFill>
          <a:blip r:embed="rId2"/>
          <a:stretch>
            <a:fillRect/>
          </a:stretch>
        </p:blipFill>
        <p:spPr>
          <a:xfrm>
            <a:off x="986661" y="1502902"/>
            <a:ext cx="8897078" cy="5391888"/>
          </a:xfrm>
        </p:spPr>
      </p:pic>
    </p:spTree>
    <p:extLst>
      <p:ext uri="{BB962C8B-B14F-4D97-AF65-F5344CB8AC3E}">
        <p14:creationId xmlns:p14="http://schemas.microsoft.com/office/powerpoint/2010/main" val="2922607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Floating Point Numbers Storage in Memory</a:t>
            </a:r>
          </a:p>
        </p:txBody>
      </p:sp>
      <p:sp>
        <p:nvSpPr>
          <p:cNvPr id="3" name="Content Placeholder 2">
            <a:extLst>
              <a:ext uri="{FF2B5EF4-FFF2-40B4-BE49-F238E27FC236}">
                <a16:creationId xmlns:a16="http://schemas.microsoft.com/office/drawing/2014/main" id="{5A8879BD-980C-CD82-7DDC-1019CFF300AB}"/>
              </a:ext>
            </a:extLst>
          </p:cNvPr>
          <p:cNvSpPr>
            <a:spLocks noGrp="1"/>
          </p:cNvSpPr>
          <p:nvPr>
            <p:ph idx="1"/>
          </p:nvPr>
        </p:nvSpPr>
        <p:spPr/>
        <p:txBody>
          <a:bodyPr/>
          <a:lstStyle/>
          <a:p>
            <a:r>
              <a:rPr lang="en-IN" dirty="0"/>
              <a:t>First, we need to convert a floating point number into binary</a:t>
            </a:r>
          </a:p>
          <a:p>
            <a:r>
              <a:rPr lang="en-IN" dirty="0"/>
              <a:t>Consider a number 4.25 in decimal</a:t>
            </a:r>
          </a:p>
          <a:p>
            <a:r>
              <a:rPr lang="en-IN" dirty="0"/>
              <a:t>Converting the integer part: Use division</a:t>
            </a:r>
          </a:p>
          <a:p>
            <a:r>
              <a:rPr lang="en-IN" dirty="0"/>
              <a:t>So, 4</a:t>
            </a:r>
            <a:r>
              <a:rPr lang="en-IN" baseline="-25000" dirty="0"/>
              <a:t>10</a:t>
            </a:r>
            <a:r>
              <a:rPr lang="en-IN" dirty="0"/>
              <a:t> = 100</a:t>
            </a:r>
            <a:r>
              <a:rPr lang="en-IN" baseline="-25000" dirty="0"/>
              <a:t>2</a:t>
            </a:r>
          </a:p>
          <a:p>
            <a:endParaRPr lang="en-US" dirty="0"/>
          </a:p>
          <a:p>
            <a:r>
              <a:rPr lang="en-US" dirty="0"/>
              <a:t>To convert the fractional part to binary, multiply fractional part with 2 and take the one bit which appears before the decimal point</a:t>
            </a:r>
          </a:p>
          <a:p>
            <a:r>
              <a:rPr lang="en-US" dirty="0"/>
              <a:t>Follow the same procedure with after the decimal point (.) part until it becomes 1.0</a:t>
            </a:r>
            <a:endParaRPr lang="en-IN" dirty="0"/>
          </a:p>
        </p:txBody>
      </p:sp>
      <p:pic>
        <p:nvPicPr>
          <p:cNvPr id="5" name="Picture 4">
            <a:extLst>
              <a:ext uri="{FF2B5EF4-FFF2-40B4-BE49-F238E27FC236}">
                <a16:creationId xmlns:a16="http://schemas.microsoft.com/office/drawing/2014/main" id="{31F42E8D-1615-20F3-CC87-11661440C17A}"/>
              </a:ext>
            </a:extLst>
          </p:cNvPr>
          <p:cNvPicPr>
            <a:picLocks noChangeAspect="1"/>
          </p:cNvPicPr>
          <p:nvPr/>
        </p:nvPicPr>
        <p:blipFill>
          <a:blip r:embed="rId2"/>
          <a:stretch>
            <a:fillRect/>
          </a:stretch>
        </p:blipFill>
        <p:spPr>
          <a:xfrm>
            <a:off x="7221264" y="2185822"/>
            <a:ext cx="4407126" cy="1651085"/>
          </a:xfrm>
          <a:prstGeom prst="rect">
            <a:avLst/>
          </a:prstGeom>
        </p:spPr>
      </p:pic>
    </p:spTree>
    <p:extLst>
      <p:ext uri="{BB962C8B-B14F-4D97-AF65-F5344CB8AC3E}">
        <p14:creationId xmlns:p14="http://schemas.microsoft.com/office/powerpoint/2010/main" val="22140992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Floating Point Numbers Storage in Memory – Step 1: Convert Decimal to Binary</a:t>
            </a:r>
          </a:p>
        </p:txBody>
      </p:sp>
      <p:sp>
        <p:nvSpPr>
          <p:cNvPr id="3" name="Content Placeholder 2">
            <a:extLst>
              <a:ext uri="{FF2B5EF4-FFF2-40B4-BE49-F238E27FC236}">
                <a16:creationId xmlns:a16="http://schemas.microsoft.com/office/drawing/2014/main" id="{5A8879BD-980C-CD82-7DDC-1019CFF300AB}"/>
              </a:ext>
            </a:extLst>
          </p:cNvPr>
          <p:cNvSpPr>
            <a:spLocks noGrp="1"/>
          </p:cNvSpPr>
          <p:nvPr>
            <p:ph idx="1"/>
          </p:nvPr>
        </p:nvSpPr>
        <p:spPr/>
        <p:txBody>
          <a:bodyPr/>
          <a:lstStyle/>
          <a:p>
            <a:r>
              <a:rPr lang="en-US" dirty="0"/>
              <a:t>0.25 * 2 =0.50 		take 0 and move 0.50 to next step</a:t>
            </a:r>
          </a:p>
          <a:p>
            <a:endParaRPr lang="en-US" dirty="0"/>
          </a:p>
          <a:p>
            <a:r>
              <a:rPr lang="en-US" dirty="0"/>
              <a:t>0.50 * 2 =1.00 		take 1 and stop the process as there is no remainder</a:t>
            </a:r>
          </a:p>
          <a:p>
            <a:endParaRPr lang="en-US" dirty="0"/>
          </a:p>
          <a:p>
            <a:r>
              <a:rPr lang="en-US" dirty="0"/>
              <a:t>0.25 = 01</a:t>
            </a:r>
            <a:r>
              <a:rPr lang="en-US" baseline="-25000" dirty="0"/>
              <a:t>2</a:t>
            </a:r>
          </a:p>
          <a:p>
            <a:endParaRPr lang="en-IN" dirty="0"/>
          </a:p>
          <a:p>
            <a:r>
              <a:rPr lang="en-IN" dirty="0"/>
              <a:t>Combining the integer and fractional parts, 4.25</a:t>
            </a:r>
            <a:r>
              <a:rPr lang="en-IN" baseline="-25000" dirty="0"/>
              <a:t>10</a:t>
            </a:r>
            <a:r>
              <a:rPr lang="en-IN" dirty="0"/>
              <a:t> = 100.01</a:t>
            </a:r>
            <a:r>
              <a:rPr lang="en-IN" baseline="-25000" dirty="0"/>
              <a:t>2</a:t>
            </a:r>
          </a:p>
        </p:txBody>
      </p:sp>
    </p:spTree>
    <p:extLst>
      <p:ext uri="{BB962C8B-B14F-4D97-AF65-F5344CB8AC3E}">
        <p14:creationId xmlns:p14="http://schemas.microsoft.com/office/powerpoint/2010/main" val="354524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7AAE-3E87-0B50-EAEE-98851024CE69}"/>
              </a:ext>
            </a:extLst>
          </p:cNvPr>
          <p:cNvSpPr>
            <a:spLocks noGrp="1"/>
          </p:cNvSpPr>
          <p:nvPr>
            <p:ph type="title"/>
          </p:nvPr>
        </p:nvSpPr>
        <p:spPr/>
        <p:txBody>
          <a:bodyPr/>
          <a:lstStyle/>
          <a:p>
            <a:r>
              <a:rPr lang="en-IN" dirty="0"/>
              <a:t>Performance Improvement Reasons</a:t>
            </a:r>
          </a:p>
        </p:txBody>
      </p:sp>
      <p:sp>
        <p:nvSpPr>
          <p:cNvPr id="3" name="Content Placeholder 2">
            <a:extLst>
              <a:ext uri="{FF2B5EF4-FFF2-40B4-BE49-F238E27FC236}">
                <a16:creationId xmlns:a16="http://schemas.microsoft.com/office/drawing/2014/main" id="{EFE4C85D-7247-DC8D-8277-81CDD4EDBF99}"/>
              </a:ext>
            </a:extLst>
          </p:cNvPr>
          <p:cNvSpPr>
            <a:spLocks noGrp="1"/>
          </p:cNvSpPr>
          <p:nvPr>
            <p:ph idx="1"/>
          </p:nvPr>
        </p:nvSpPr>
        <p:spPr/>
        <p:txBody>
          <a:bodyPr/>
          <a:lstStyle/>
          <a:p>
            <a:r>
              <a:rPr lang="en-IN" dirty="0"/>
              <a:t>Microprocessor speed has been improving by about 35% each year since the 1970s</a:t>
            </a:r>
          </a:p>
          <a:p>
            <a:r>
              <a:rPr lang="en-IN" dirty="0"/>
              <a:t>Assembly language programming became rarer (as languages such as C emerged), so object code compatibility did not remain a problem</a:t>
            </a:r>
          </a:p>
          <a:p>
            <a:r>
              <a:rPr lang="en-IN" dirty="0"/>
              <a:t>Standard, vendor-independent operating systems such as UNIX and Linux lowered the cost and risk of bringing out a new architecture</a:t>
            </a:r>
          </a:p>
          <a:p>
            <a:endParaRPr lang="en-IN" dirty="0"/>
          </a:p>
        </p:txBody>
      </p:sp>
    </p:spTree>
    <p:extLst>
      <p:ext uri="{BB962C8B-B14F-4D97-AF65-F5344CB8AC3E}">
        <p14:creationId xmlns:p14="http://schemas.microsoft.com/office/powerpoint/2010/main" val="3843705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4E4A-D5C0-F5B4-C35A-7DF0F73F5DA4}"/>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37687007-970C-CD13-27C2-2BB306F8C1A6}"/>
              </a:ext>
            </a:extLst>
          </p:cNvPr>
          <p:cNvSpPr>
            <a:spLocks noGrp="1"/>
          </p:cNvSpPr>
          <p:nvPr>
            <p:ph idx="1"/>
          </p:nvPr>
        </p:nvSpPr>
        <p:spPr/>
        <p:txBody>
          <a:bodyPr/>
          <a:lstStyle/>
          <a:p>
            <a:r>
              <a:rPr lang="en-IN" dirty="0"/>
              <a:t>Convert decimal 10.75 into binary</a:t>
            </a:r>
          </a:p>
        </p:txBody>
      </p:sp>
    </p:spTree>
    <p:extLst>
      <p:ext uri="{BB962C8B-B14F-4D97-AF65-F5344CB8AC3E}">
        <p14:creationId xmlns:p14="http://schemas.microsoft.com/office/powerpoint/2010/main" val="41447974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BF46-9482-FFBB-F002-35D7F2E3FE4A}"/>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6A54C3AE-900E-D561-CFF4-2327F8ABE698}"/>
              </a:ext>
            </a:extLst>
          </p:cNvPr>
          <p:cNvSpPr>
            <a:spLocks noGrp="1"/>
          </p:cNvSpPr>
          <p:nvPr>
            <p:ph idx="1"/>
          </p:nvPr>
        </p:nvSpPr>
        <p:spPr/>
        <p:txBody>
          <a:bodyPr>
            <a:normAutofit fontScale="85000" lnSpcReduction="20000"/>
          </a:bodyPr>
          <a:lstStyle/>
          <a:p>
            <a:r>
              <a:rPr lang="en-US" dirty="0"/>
              <a:t>Integer part</a:t>
            </a:r>
          </a:p>
          <a:p>
            <a:r>
              <a:rPr lang="en-US" dirty="0"/>
              <a:t>10</a:t>
            </a:r>
            <a:r>
              <a:rPr lang="en-US" baseline="-25000" dirty="0"/>
              <a:t>10</a:t>
            </a:r>
            <a:r>
              <a:rPr lang="en-US" dirty="0"/>
              <a:t> = 1010</a:t>
            </a:r>
            <a:r>
              <a:rPr lang="en-US" sz="2700" baseline="-25000" dirty="0"/>
              <a:t>2</a:t>
            </a:r>
          </a:p>
          <a:p>
            <a:endParaRPr lang="en-US" dirty="0"/>
          </a:p>
          <a:p>
            <a:r>
              <a:rPr lang="en-US" dirty="0"/>
              <a:t>Fractional Part</a:t>
            </a:r>
          </a:p>
          <a:p>
            <a:r>
              <a:rPr lang="en-US" dirty="0"/>
              <a:t>0.75 * 2 =&gt;1.50 // take 1 and move .50 to next step</a:t>
            </a:r>
          </a:p>
          <a:p>
            <a:r>
              <a:rPr lang="en-US" dirty="0"/>
              <a:t>0.50 * 2 =&gt;1.00 // take 1 and stop the process because there is no remainder</a:t>
            </a:r>
          </a:p>
          <a:p>
            <a:endParaRPr lang="en-US" dirty="0"/>
          </a:p>
          <a:p>
            <a:r>
              <a:rPr lang="en-US" dirty="0"/>
              <a:t>0.75</a:t>
            </a:r>
            <a:r>
              <a:rPr lang="en-US" baseline="-25000" dirty="0"/>
              <a:t>10</a:t>
            </a:r>
            <a:r>
              <a:rPr lang="en-US" dirty="0"/>
              <a:t> = 11</a:t>
            </a:r>
            <a:r>
              <a:rPr lang="en-US" sz="2800" baseline="-25000" dirty="0"/>
              <a:t>2</a:t>
            </a:r>
            <a:endParaRPr lang="en-US" dirty="0"/>
          </a:p>
          <a:p>
            <a:endParaRPr lang="en-US" dirty="0"/>
          </a:p>
          <a:p>
            <a:r>
              <a:rPr lang="en-US" dirty="0"/>
              <a:t>Combining the two parts:</a:t>
            </a:r>
          </a:p>
          <a:p>
            <a:r>
              <a:rPr lang="en-US" dirty="0"/>
              <a:t>10.75</a:t>
            </a:r>
            <a:r>
              <a:rPr lang="en-US" baseline="-25000" dirty="0"/>
              <a:t>10</a:t>
            </a:r>
            <a:r>
              <a:rPr lang="en-US" dirty="0"/>
              <a:t> = 1010.11</a:t>
            </a:r>
            <a:r>
              <a:rPr lang="en-US" baseline="-25000" dirty="0"/>
              <a:t>2</a:t>
            </a:r>
            <a:endParaRPr lang="en-IN" baseline="-25000" dirty="0"/>
          </a:p>
        </p:txBody>
      </p:sp>
    </p:spTree>
    <p:extLst>
      <p:ext uri="{BB962C8B-B14F-4D97-AF65-F5344CB8AC3E}">
        <p14:creationId xmlns:p14="http://schemas.microsoft.com/office/powerpoint/2010/main" val="12024613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168B-40E5-8BF0-2969-23048558AD22}"/>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E33448A4-B002-9E41-BBB0-D444F7CFD620}"/>
              </a:ext>
            </a:extLst>
          </p:cNvPr>
          <p:cNvSpPr>
            <a:spLocks noGrp="1"/>
          </p:cNvSpPr>
          <p:nvPr>
            <p:ph idx="1"/>
          </p:nvPr>
        </p:nvSpPr>
        <p:spPr/>
        <p:txBody>
          <a:bodyPr/>
          <a:lstStyle/>
          <a:p>
            <a:r>
              <a:rPr lang="en-IN" dirty="0"/>
              <a:t>Convert decimal 2.33 into binary</a:t>
            </a:r>
          </a:p>
          <a:p>
            <a:endParaRPr lang="en-IN" dirty="0"/>
          </a:p>
        </p:txBody>
      </p:sp>
    </p:spTree>
    <p:extLst>
      <p:ext uri="{BB962C8B-B14F-4D97-AF65-F5344CB8AC3E}">
        <p14:creationId xmlns:p14="http://schemas.microsoft.com/office/powerpoint/2010/main" val="2841445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168B-40E5-8BF0-2969-23048558AD22}"/>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E33448A4-B002-9E41-BBB0-D444F7CFD620}"/>
              </a:ext>
            </a:extLst>
          </p:cNvPr>
          <p:cNvSpPr>
            <a:spLocks noGrp="1"/>
          </p:cNvSpPr>
          <p:nvPr>
            <p:ph idx="1"/>
          </p:nvPr>
        </p:nvSpPr>
        <p:spPr/>
        <p:txBody>
          <a:bodyPr>
            <a:normAutofit fontScale="25000" lnSpcReduction="20000"/>
          </a:bodyPr>
          <a:lstStyle/>
          <a:p>
            <a:r>
              <a:rPr lang="en-IN" dirty="0"/>
              <a:t>Integer part: 2</a:t>
            </a:r>
            <a:r>
              <a:rPr lang="en-IN" baseline="-25000" dirty="0"/>
              <a:t>10</a:t>
            </a:r>
            <a:r>
              <a:rPr lang="en-IN" dirty="0"/>
              <a:t> = 10</a:t>
            </a:r>
            <a:r>
              <a:rPr lang="en-IN" baseline="-25000" dirty="0"/>
              <a:t>2</a:t>
            </a:r>
          </a:p>
          <a:p>
            <a:r>
              <a:rPr lang="en-IN" dirty="0"/>
              <a:t>Fractional part:</a:t>
            </a:r>
          </a:p>
          <a:p>
            <a:r>
              <a:rPr lang="en-US" dirty="0"/>
              <a:t>0.33 * 2 =&gt;0.66 // take 0 and move .66 to next step</a:t>
            </a:r>
          </a:p>
          <a:p>
            <a:endParaRPr lang="en-US" dirty="0"/>
          </a:p>
          <a:p>
            <a:r>
              <a:rPr lang="en-US" dirty="0"/>
              <a:t>0.66 * 2 =&gt;1.32 // take 1 and move .32 to next step</a:t>
            </a:r>
          </a:p>
          <a:p>
            <a:endParaRPr lang="en-US" dirty="0"/>
          </a:p>
          <a:p>
            <a:r>
              <a:rPr lang="en-US" dirty="0"/>
              <a:t>0.32 * 2 =&gt;0.64 // take 0 and move .64 to next step</a:t>
            </a:r>
          </a:p>
          <a:p>
            <a:endParaRPr lang="en-US" dirty="0"/>
          </a:p>
          <a:p>
            <a:r>
              <a:rPr lang="en-US" dirty="0"/>
              <a:t>0.64 * 2 =&gt;1.28 // take 1 and move .28 to next step</a:t>
            </a:r>
          </a:p>
          <a:p>
            <a:endParaRPr lang="en-US" dirty="0"/>
          </a:p>
          <a:p>
            <a:r>
              <a:rPr lang="en-US" dirty="0"/>
              <a:t>0.28 * 2 =&gt;0.56 // take 0 and move .56 to next step</a:t>
            </a:r>
          </a:p>
          <a:p>
            <a:endParaRPr lang="en-US" dirty="0"/>
          </a:p>
          <a:p>
            <a:r>
              <a:rPr lang="en-US" dirty="0"/>
              <a:t>0.56 * 2 =&gt;1.12 // take 1 and move .12 to next step</a:t>
            </a:r>
          </a:p>
          <a:p>
            <a:endParaRPr lang="en-US" dirty="0"/>
          </a:p>
          <a:p>
            <a:r>
              <a:rPr lang="en-US" dirty="0"/>
              <a:t>0.12 * 2 =&gt;0.24 // take 0 and move .24 to next step</a:t>
            </a:r>
          </a:p>
          <a:p>
            <a:endParaRPr lang="en-US" dirty="0"/>
          </a:p>
          <a:p>
            <a:r>
              <a:rPr lang="en-US" dirty="0"/>
              <a:t>0.24 * 2 =&gt;0.48 // take 0 and move .48 to next step</a:t>
            </a:r>
          </a:p>
          <a:p>
            <a:endParaRPr lang="en-US" dirty="0"/>
          </a:p>
          <a:p>
            <a:r>
              <a:rPr lang="en-US" dirty="0"/>
              <a:t>0.48 * 2 =&gt;0.96 // take 0 and move .96 to next step</a:t>
            </a:r>
          </a:p>
          <a:p>
            <a:endParaRPr lang="en-US" dirty="0"/>
          </a:p>
          <a:p>
            <a:r>
              <a:rPr lang="en-US" dirty="0"/>
              <a:t>0.96 * 2 =&gt;1.92 // take 1 and move .92 to next step</a:t>
            </a:r>
          </a:p>
          <a:p>
            <a:endParaRPr lang="en-US" dirty="0"/>
          </a:p>
          <a:p>
            <a:r>
              <a:rPr lang="en-US" dirty="0"/>
              <a:t>0.92 * 2 =&gt;1.84 // take 1 and move .84 to next step</a:t>
            </a:r>
          </a:p>
          <a:p>
            <a:endParaRPr lang="en-US" dirty="0"/>
          </a:p>
          <a:p>
            <a:r>
              <a:rPr lang="en-US" dirty="0"/>
              <a:t>0.84 * 2 =&gt;1.68 // take 1 and move .68 to next step</a:t>
            </a:r>
          </a:p>
          <a:p>
            <a:endParaRPr lang="en-US" dirty="0"/>
          </a:p>
          <a:p>
            <a:r>
              <a:rPr lang="en-US" dirty="0"/>
              <a:t>0.68 * 2 =&gt;1.36 // take 0 and move .36 to next step</a:t>
            </a:r>
          </a:p>
          <a:p>
            <a:endParaRPr lang="en-US" dirty="0"/>
          </a:p>
          <a:p>
            <a:r>
              <a:rPr lang="en-US" dirty="0"/>
              <a:t>0.36 * 2 =&gt;0.72 // take 0 and move .72 to next step</a:t>
            </a:r>
          </a:p>
          <a:p>
            <a:endParaRPr lang="en-US" dirty="0"/>
          </a:p>
          <a:p>
            <a:r>
              <a:rPr lang="en-US" dirty="0"/>
              <a:t>0.72 * 2 =&gt;1.44 // take 1 and move .44 to next step</a:t>
            </a:r>
          </a:p>
          <a:p>
            <a:endParaRPr lang="en-US" dirty="0"/>
          </a:p>
          <a:p>
            <a:r>
              <a:rPr lang="en-US" dirty="0"/>
              <a:t>0.44 * 2 =&gt;0.88 // take 0 and move .88 to next step</a:t>
            </a:r>
          </a:p>
          <a:p>
            <a:endParaRPr lang="en-US" dirty="0"/>
          </a:p>
          <a:p>
            <a:r>
              <a:rPr lang="en-US" dirty="0"/>
              <a:t>0.88 * 2 =&gt;1.76 // take 1 and move .76 to next step</a:t>
            </a:r>
          </a:p>
          <a:p>
            <a:endParaRPr lang="en-US" dirty="0"/>
          </a:p>
          <a:p>
            <a:r>
              <a:rPr lang="en-US" dirty="0"/>
              <a:t>0.76 * 2 =&gt;1.32 // take 1 and move .32 to next step</a:t>
            </a:r>
          </a:p>
          <a:p>
            <a:endParaRPr lang="en-US" dirty="0"/>
          </a:p>
          <a:p>
            <a:endParaRPr lang="en-IN" dirty="0"/>
          </a:p>
        </p:txBody>
      </p:sp>
    </p:spTree>
    <p:extLst>
      <p:ext uri="{BB962C8B-B14F-4D97-AF65-F5344CB8AC3E}">
        <p14:creationId xmlns:p14="http://schemas.microsoft.com/office/powerpoint/2010/main" val="31186555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096B-EF4A-B825-0D4F-E546F8449201}"/>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16CFAE40-C2F1-BF13-4E9A-893A7C373991}"/>
              </a:ext>
            </a:extLst>
          </p:cNvPr>
          <p:cNvSpPr>
            <a:spLocks noGrp="1"/>
          </p:cNvSpPr>
          <p:nvPr>
            <p:ph idx="1"/>
          </p:nvPr>
        </p:nvSpPr>
        <p:spPr/>
        <p:txBody>
          <a:bodyPr>
            <a:normAutofit/>
          </a:bodyPr>
          <a:lstStyle/>
          <a:p>
            <a:r>
              <a:rPr lang="en-US" dirty="0"/>
              <a:t>Here, the fractional part 0.32 which is repeating again</a:t>
            </a:r>
          </a:p>
          <a:p>
            <a:r>
              <a:rPr lang="en-US" dirty="0"/>
              <a:t>We will not get 1.0 using this method</a:t>
            </a:r>
          </a:p>
          <a:p>
            <a:r>
              <a:rPr lang="en-US" dirty="0"/>
              <a:t>In floating number storage, the computer will allocate 23 bits for the fractional part. So, it is enough to stop the above method after 23 fractional digits</a:t>
            </a:r>
          </a:p>
          <a:p>
            <a:r>
              <a:rPr lang="en-US" dirty="0"/>
              <a:t>2.33</a:t>
            </a:r>
            <a:r>
              <a:rPr lang="en-US" baseline="-25000" dirty="0"/>
              <a:t>10</a:t>
            </a:r>
            <a:r>
              <a:rPr lang="en-US" dirty="0"/>
              <a:t> = 10.010101000111001011</a:t>
            </a:r>
            <a:r>
              <a:rPr lang="en-US" baseline="-25000" dirty="0"/>
              <a:t>2</a:t>
            </a:r>
          </a:p>
          <a:p>
            <a:pPr marL="0" indent="0">
              <a:buNone/>
            </a:pPr>
            <a:endParaRPr lang="en-IN" dirty="0"/>
          </a:p>
        </p:txBody>
      </p:sp>
    </p:spTree>
    <p:extLst>
      <p:ext uri="{BB962C8B-B14F-4D97-AF65-F5344CB8AC3E}">
        <p14:creationId xmlns:p14="http://schemas.microsoft.com/office/powerpoint/2010/main" val="30334340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7B34-098D-6DD4-6F3B-AA60F3B8B146}"/>
              </a:ext>
            </a:extLst>
          </p:cNvPr>
          <p:cNvSpPr>
            <a:spLocks noGrp="1"/>
          </p:cNvSpPr>
          <p:nvPr>
            <p:ph type="title"/>
          </p:nvPr>
        </p:nvSpPr>
        <p:spPr/>
        <p:txBody>
          <a:bodyPr>
            <a:normAutofit fontScale="90000"/>
          </a:bodyPr>
          <a:lstStyle/>
          <a:p>
            <a:r>
              <a:rPr lang="en-IN" dirty="0"/>
              <a:t>Storing Floating Point Numbers in Memory – Step 2: Convert the Number into Normalized Form</a:t>
            </a:r>
          </a:p>
        </p:txBody>
      </p:sp>
      <p:sp>
        <p:nvSpPr>
          <p:cNvPr id="3" name="Content Placeholder 2">
            <a:extLst>
              <a:ext uri="{FF2B5EF4-FFF2-40B4-BE49-F238E27FC236}">
                <a16:creationId xmlns:a16="http://schemas.microsoft.com/office/drawing/2014/main" id="{178A9CFF-D065-7459-B6B8-687503DA17A3}"/>
              </a:ext>
            </a:extLst>
          </p:cNvPr>
          <p:cNvSpPr>
            <a:spLocks noGrp="1"/>
          </p:cNvSpPr>
          <p:nvPr>
            <p:ph idx="1"/>
          </p:nvPr>
        </p:nvSpPr>
        <p:spPr/>
        <p:txBody>
          <a:bodyPr/>
          <a:lstStyle/>
          <a:p>
            <a:r>
              <a:rPr lang="en-IN" dirty="0"/>
              <a:t>We need to convert the number into the </a:t>
            </a:r>
            <a:r>
              <a:rPr lang="en-IN" i="1" dirty="0"/>
              <a:t>normalized form</a:t>
            </a:r>
            <a:endParaRPr lang="en-IN" dirty="0"/>
          </a:p>
          <a:p>
            <a:r>
              <a:rPr lang="en-US" dirty="0"/>
              <a:t>For floating point numbers, we need to normalize it as: </a:t>
            </a:r>
          </a:p>
          <a:p>
            <a:pPr marL="0" indent="0">
              <a:buNone/>
            </a:pPr>
            <a:r>
              <a:rPr lang="en-US" dirty="0"/>
              <a:t>	1.significant bit * 2 </a:t>
            </a:r>
            <a:r>
              <a:rPr lang="en-US" baseline="30000" dirty="0"/>
              <a:t>exponent</a:t>
            </a:r>
          </a:p>
          <a:p>
            <a:r>
              <a:rPr lang="en-US" dirty="0"/>
              <a:t>Decimal  10.75 = Binary 1010.11</a:t>
            </a:r>
          </a:p>
          <a:p>
            <a:r>
              <a:rPr lang="en-US" dirty="0"/>
              <a:t>So, 1010.11 will be normalized as: 1.01011 * 2</a:t>
            </a:r>
            <a:r>
              <a:rPr lang="en-US" baseline="30000" dirty="0"/>
              <a:t>3</a:t>
            </a:r>
          </a:p>
          <a:p>
            <a:endParaRPr lang="en-US" dirty="0"/>
          </a:p>
        </p:txBody>
      </p:sp>
      <p:pic>
        <p:nvPicPr>
          <p:cNvPr id="5" name="Picture 4">
            <a:extLst>
              <a:ext uri="{FF2B5EF4-FFF2-40B4-BE49-F238E27FC236}">
                <a16:creationId xmlns:a16="http://schemas.microsoft.com/office/drawing/2014/main" id="{716D40C0-47A1-616C-DA8F-C56AD02B57E9}"/>
              </a:ext>
            </a:extLst>
          </p:cNvPr>
          <p:cNvPicPr>
            <a:picLocks noChangeAspect="1"/>
          </p:cNvPicPr>
          <p:nvPr/>
        </p:nvPicPr>
        <p:blipFill>
          <a:blip r:embed="rId2"/>
          <a:stretch>
            <a:fillRect/>
          </a:stretch>
        </p:blipFill>
        <p:spPr>
          <a:xfrm>
            <a:off x="8559531" y="2979576"/>
            <a:ext cx="2567381" cy="3351431"/>
          </a:xfrm>
          <a:prstGeom prst="rect">
            <a:avLst/>
          </a:prstGeom>
        </p:spPr>
      </p:pic>
    </p:spTree>
    <p:extLst>
      <p:ext uri="{BB962C8B-B14F-4D97-AF65-F5344CB8AC3E}">
        <p14:creationId xmlns:p14="http://schemas.microsoft.com/office/powerpoint/2010/main" val="20688816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71C6-FB9E-9A8F-28A8-FFA384A4DE7E}"/>
              </a:ext>
            </a:extLst>
          </p:cNvPr>
          <p:cNvSpPr>
            <a:spLocks noGrp="1"/>
          </p:cNvSpPr>
          <p:nvPr>
            <p:ph type="title"/>
          </p:nvPr>
        </p:nvSpPr>
        <p:spPr/>
        <p:txBody>
          <a:bodyPr>
            <a:normAutofit/>
          </a:bodyPr>
          <a:lstStyle/>
          <a:p>
            <a:r>
              <a:rPr lang="en-IN" dirty="0"/>
              <a:t>Storing Floating Point Numbers in Memory – Step 3: Add Bias to Exponent</a:t>
            </a:r>
          </a:p>
        </p:txBody>
      </p:sp>
      <p:sp>
        <p:nvSpPr>
          <p:cNvPr id="3" name="Content Placeholder 2">
            <a:extLst>
              <a:ext uri="{FF2B5EF4-FFF2-40B4-BE49-F238E27FC236}">
                <a16:creationId xmlns:a16="http://schemas.microsoft.com/office/drawing/2014/main" id="{B43E0374-419F-576C-EAA7-72E9DC823578}"/>
              </a:ext>
            </a:extLst>
          </p:cNvPr>
          <p:cNvSpPr>
            <a:spLocks noGrp="1"/>
          </p:cNvSpPr>
          <p:nvPr>
            <p:ph idx="1"/>
          </p:nvPr>
        </p:nvSpPr>
        <p:spPr/>
        <p:txBody>
          <a:bodyPr>
            <a:normAutofit/>
          </a:bodyPr>
          <a:lstStyle/>
          <a:p>
            <a:r>
              <a:rPr lang="en-IN" dirty="0"/>
              <a:t>We do not use 2’s complement for floating point numbers</a:t>
            </a:r>
          </a:p>
          <a:p>
            <a:r>
              <a:rPr lang="en-IN" dirty="0"/>
              <a:t>We need to add </a:t>
            </a:r>
            <a:r>
              <a:rPr lang="en-IN" i="1" dirty="0"/>
              <a:t>bias</a:t>
            </a:r>
            <a:r>
              <a:rPr lang="en-IN" dirty="0"/>
              <a:t> to the exponent, regardless of whether the number is positive or negative</a:t>
            </a:r>
          </a:p>
          <a:p>
            <a:r>
              <a:rPr lang="en-IN" dirty="0" err="1"/>
              <a:t>bias</a:t>
            </a:r>
            <a:r>
              <a:rPr lang="en-IN" baseline="-25000" dirty="0" err="1"/>
              <a:t>n</a:t>
            </a:r>
            <a:r>
              <a:rPr lang="en-IN" dirty="0"/>
              <a:t> = 2</a:t>
            </a:r>
            <a:r>
              <a:rPr lang="en-IN" baseline="30000" dirty="0"/>
              <a:t>n-1</a:t>
            </a:r>
            <a:r>
              <a:rPr lang="en-IN" dirty="0"/>
              <a:t> – 1              … Note = Number of bits used for exponent</a:t>
            </a:r>
          </a:p>
          <a:p>
            <a:r>
              <a:rPr lang="en-IN" dirty="0"/>
              <a:t>bias</a:t>
            </a:r>
            <a:r>
              <a:rPr lang="en-IN" baseline="-25000" dirty="0"/>
              <a:t>8 </a:t>
            </a:r>
            <a:r>
              <a:rPr lang="en-IN" dirty="0"/>
              <a:t>= 2</a:t>
            </a:r>
            <a:r>
              <a:rPr lang="en-IN" baseline="30000" dirty="0"/>
              <a:t>8 - 1</a:t>
            </a:r>
            <a:r>
              <a:rPr lang="en-IN" dirty="0"/>
              <a:t> = 127</a:t>
            </a:r>
          </a:p>
          <a:p>
            <a:r>
              <a:rPr lang="en-US" dirty="0"/>
              <a:t>Hence the normalized exponent value will be:</a:t>
            </a:r>
          </a:p>
          <a:p>
            <a:r>
              <a:rPr lang="en-US" dirty="0"/>
              <a:t>Actual exponent + bias value which is 130 (3 + 127)</a:t>
            </a:r>
          </a:p>
          <a:p>
            <a:r>
              <a:rPr lang="en-US" dirty="0"/>
              <a:t>Binary form of 130 is 10000010</a:t>
            </a:r>
            <a:r>
              <a:rPr lang="en-US" baseline="-25000" dirty="0"/>
              <a:t>2</a:t>
            </a:r>
            <a:endParaRPr lang="en-IN" baseline="-25000" dirty="0"/>
          </a:p>
        </p:txBody>
      </p:sp>
    </p:spTree>
    <p:extLst>
      <p:ext uri="{BB962C8B-B14F-4D97-AF65-F5344CB8AC3E}">
        <p14:creationId xmlns:p14="http://schemas.microsoft.com/office/powerpoint/2010/main" val="19510171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71C6-FB9E-9A8F-28A8-FFA384A4DE7E}"/>
              </a:ext>
            </a:extLst>
          </p:cNvPr>
          <p:cNvSpPr>
            <a:spLocks noGrp="1"/>
          </p:cNvSpPr>
          <p:nvPr>
            <p:ph type="title"/>
          </p:nvPr>
        </p:nvSpPr>
        <p:spPr/>
        <p:txBody>
          <a:bodyPr>
            <a:normAutofit/>
          </a:bodyPr>
          <a:lstStyle/>
          <a:p>
            <a:r>
              <a:rPr lang="en-IN" dirty="0"/>
              <a:t>Storing Floating Point Numbers in Memory – </a:t>
            </a:r>
          </a:p>
        </p:txBody>
      </p:sp>
      <p:sp>
        <p:nvSpPr>
          <p:cNvPr id="3" name="Content Placeholder 2">
            <a:extLst>
              <a:ext uri="{FF2B5EF4-FFF2-40B4-BE49-F238E27FC236}">
                <a16:creationId xmlns:a16="http://schemas.microsoft.com/office/drawing/2014/main" id="{B43E0374-419F-576C-EAA7-72E9DC823578}"/>
              </a:ext>
            </a:extLst>
          </p:cNvPr>
          <p:cNvSpPr>
            <a:spLocks noGrp="1"/>
          </p:cNvSpPr>
          <p:nvPr>
            <p:ph idx="1"/>
          </p:nvPr>
        </p:nvSpPr>
        <p:spPr/>
        <p:txBody>
          <a:bodyPr>
            <a:normAutofit/>
          </a:bodyPr>
          <a:lstStyle/>
          <a:p>
            <a:r>
              <a:rPr lang="en-IN" dirty="0"/>
              <a:t>Sign bit = 0, because 10.75 is positive</a:t>
            </a:r>
          </a:p>
          <a:p>
            <a:r>
              <a:rPr lang="en-IN" dirty="0"/>
              <a:t>Exponent = 130, which is 10000010</a:t>
            </a:r>
            <a:r>
              <a:rPr lang="en-IN" baseline="-25000" dirty="0"/>
              <a:t>2</a:t>
            </a:r>
          </a:p>
          <a:p>
            <a:r>
              <a:rPr lang="en-US" dirty="0"/>
              <a:t>Significant value is 1.01011, here we eliminate 1 before the dot (.) and just take the part after the dot</a:t>
            </a:r>
          </a:p>
          <a:p>
            <a:endParaRPr lang="en-US" dirty="0"/>
          </a:p>
          <a:p>
            <a:endParaRPr lang="en-IN" dirty="0"/>
          </a:p>
        </p:txBody>
      </p:sp>
    </p:spTree>
    <p:extLst>
      <p:ext uri="{BB962C8B-B14F-4D97-AF65-F5344CB8AC3E}">
        <p14:creationId xmlns:p14="http://schemas.microsoft.com/office/powerpoint/2010/main" val="35664431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71C6-FB9E-9A8F-28A8-FFA384A4DE7E}"/>
              </a:ext>
            </a:extLst>
          </p:cNvPr>
          <p:cNvSpPr>
            <a:spLocks noGrp="1"/>
          </p:cNvSpPr>
          <p:nvPr>
            <p:ph type="title"/>
          </p:nvPr>
        </p:nvSpPr>
        <p:spPr/>
        <p:txBody>
          <a:bodyPr>
            <a:normAutofit/>
          </a:bodyPr>
          <a:lstStyle/>
          <a:p>
            <a:r>
              <a:rPr lang="en-IN" dirty="0"/>
              <a:t>Storing Floating Point Numbers in Memory – </a:t>
            </a:r>
          </a:p>
        </p:txBody>
      </p:sp>
      <p:sp>
        <p:nvSpPr>
          <p:cNvPr id="3" name="Content Placeholder 2">
            <a:extLst>
              <a:ext uri="{FF2B5EF4-FFF2-40B4-BE49-F238E27FC236}">
                <a16:creationId xmlns:a16="http://schemas.microsoft.com/office/drawing/2014/main" id="{B43E0374-419F-576C-EAA7-72E9DC823578}"/>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8632F5A0-5D21-1B14-73FE-C52210989444}"/>
              </a:ext>
            </a:extLst>
          </p:cNvPr>
          <p:cNvPicPr>
            <a:picLocks noChangeAspect="1"/>
          </p:cNvPicPr>
          <p:nvPr/>
        </p:nvPicPr>
        <p:blipFill>
          <a:blip r:embed="rId2"/>
          <a:stretch>
            <a:fillRect/>
          </a:stretch>
        </p:blipFill>
        <p:spPr>
          <a:xfrm>
            <a:off x="1635998" y="1385096"/>
            <a:ext cx="8422402" cy="4955865"/>
          </a:xfrm>
          <a:prstGeom prst="rect">
            <a:avLst/>
          </a:prstGeom>
        </p:spPr>
      </p:pic>
    </p:spTree>
    <p:extLst>
      <p:ext uri="{BB962C8B-B14F-4D97-AF65-F5344CB8AC3E}">
        <p14:creationId xmlns:p14="http://schemas.microsoft.com/office/powerpoint/2010/main" val="20880454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DEEA-F917-C996-BACB-C755C883B534}"/>
              </a:ext>
            </a:extLst>
          </p:cNvPr>
          <p:cNvSpPr>
            <a:spLocks noGrp="1"/>
          </p:cNvSpPr>
          <p:nvPr>
            <p:ph type="title"/>
          </p:nvPr>
        </p:nvSpPr>
        <p:spPr/>
        <p:txBody>
          <a:bodyPr/>
          <a:lstStyle/>
          <a:p>
            <a:r>
              <a:rPr lang="en-IN" dirty="0"/>
              <a:t>Flip-flop</a:t>
            </a:r>
          </a:p>
        </p:txBody>
      </p:sp>
      <p:sp>
        <p:nvSpPr>
          <p:cNvPr id="3" name="Content Placeholder 2">
            <a:extLst>
              <a:ext uri="{FF2B5EF4-FFF2-40B4-BE49-F238E27FC236}">
                <a16:creationId xmlns:a16="http://schemas.microsoft.com/office/drawing/2014/main" id="{9F996046-9F05-6819-1856-95C451EF4E1B}"/>
              </a:ext>
            </a:extLst>
          </p:cNvPr>
          <p:cNvSpPr>
            <a:spLocks noGrp="1"/>
          </p:cNvSpPr>
          <p:nvPr>
            <p:ph idx="1"/>
          </p:nvPr>
        </p:nvSpPr>
        <p:spPr/>
        <p:txBody>
          <a:bodyPr/>
          <a:lstStyle/>
          <a:p>
            <a:r>
              <a:rPr lang="en-IN" dirty="0"/>
              <a:t>Gates are useful for decision-making – they can be used to perform addition and subtraction</a:t>
            </a:r>
          </a:p>
          <a:p>
            <a:r>
              <a:rPr lang="en-IN" dirty="0"/>
              <a:t>Decision-making elements are not enough – a computer also needs memory elements to store bits</a:t>
            </a:r>
          </a:p>
          <a:p>
            <a:r>
              <a:rPr lang="en-IN" b="1" dirty="0"/>
              <a:t>Flip-flops</a:t>
            </a:r>
            <a:r>
              <a:rPr lang="en-IN" dirty="0"/>
              <a:t> are used for memory elements</a:t>
            </a:r>
          </a:p>
          <a:p>
            <a:r>
              <a:rPr lang="en-IN" dirty="0"/>
              <a:t>A flip-flop is a device with two stable states and it retains one of these two states until triggered into the other</a:t>
            </a:r>
          </a:p>
          <a:p>
            <a:r>
              <a:rPr lang="en-IN" dirty="0"/>
              <a:t>A flip flop can store one bit of data</a:t>
            </a:r>
          </a:p>
        </p:txBody>
      </p:sp>
    </p:spTree>
    <p:extLst>
      <p:ext uri="{BB962C8B-B14F-4D97-AF65-F5344CB8AC3E}">
        <p14:creationId xmlns:p14="http://schemas.microsoft.com/office/powerpoint/2010/main" val="313273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26F11-6D4D-CD01-BA50-413F46AD2AE1}"/>
              </a:ext>
            </a:extLst>
          </p:cNvPr>
          <p:cNvSpPr>
            <a:spLocks noGrp="1"/>
          </p:cNvSpPr>
          <p:nvPr>
            <p:ph type="title"/>
          </p:nvPr>
        </p:nvSpPr>
        <p:spPr/>
        <p:txBody>
          <a:bodyPr/>
          <a:lstStyle/>
          <a:p>
            <a:r>
              <a:rPr lang="en-IN" dirty="0"/>
              <a:t>Computer Level/Layer Hierarchy</a:t>
            </a:r>
          </a:p>
        </p:txBody>
      </p:sp>
      <p:sp>
        <p:nvSpPr>
          <p:cNvPr id="5" name="Text Placeholder 4">
            <a:extLst>
              <a:ext uri="{FF2B5EF4-FFF2-40B4-BE49-F238E27FC236}">
                <a16:creationId xmlns:a16="http://schemas.microsoft.com/office/drawing/2014/main" id="{2F6C7BB8-F7F7-2050-3426-1269C26E6C9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022965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B0FC-3221-E279-9199-51CCA9ACC3CD}"/>
              </a:ext>
            </a:extLst>
          </p:cNvPr>
          <p:cNvSpPr>
            <a:spLocks noGrp="1"/>
          </p:cNvSpPr>
          <p:nvPr>
            <p:ph type="title"/>
          </p:nvPr>
        </p:nvSpPr>
        <p:spPr/>
        <p:txBody>
          <a:bodyPr/>
          <a:lstStyle/>
          <a:p>
            <a:r>
              <a:rPr lang="en-IN" dirty="0"/>
              <a:t>SR Flip-Flop</a:t>
            </a:r>
          </a:p>
        </p:txBody>
      </p:sp>
      <p:sp>
        <p:nvSpPr>
          <p:cNvPr id="3" name="Content Placeholder 2">
            <a:extLst>
              <a:ext uri="{FF2B5EF4-FFF2-40B4-BE49-F238E27FC236}">
                <a16:creationId xmlns:a16="http://schemas.microsoft.com/office/drawing/2014/main" id="{7F23945F-9441-6795-D6D7-899846B2C9E4}"/>
              </a:ext>
            </a:extLst>
          </p:cNvPr>
          <p:cNvSpPr>
            <a:spLocks noGrp="1"/>
          </p:cNvSpPr>
          <p:nvPr>
            <p:ph sz="half" idx="1"/>
          </p:nvPr>
        </p:nvSpPr>
        <p:spPr/>
        <p:txBody>
          <a:bodyPr/>
          <a:lstStyle/>
          <a:p>
            <a:r>
              <a:rPr lang="en-IN" dirty="0"/>
              <a:t>Has two inputs: Set and Reset</a:t>
            </a:r>
          </a:p>
          <a:p>
            <a:r>
              <a:rPr lang="en-IN" dirty="0"/>
              <a:t>Output Q is 0 or 1 depending on the values of S and R</a:t>
            </a:r>
          </a:p>
          <a:p>
            <a:r>
              <a:rPr lang="en-IN" dirty="0"/>
              <a:t>The second output Ǭ is the opposite of Q</a:t>
            </a:r>
          </a:p>
        </p:txBody>
      </p:sp>
      <p:sp>
        <p:nvSpPr>
          <p:cNvPr id="10" name="Content Placeholder 9">
            <a:extLst>
              <a:ext uri="{FF2B5EF4-FFF2-40B4-BE49-F238E27FC236}">
                <a16:creationId xmlns:a16="http://schemas.microsoft.com/office/drawing/2014/main" id="{25182836-E300-40F6-BE7B-D64FB383DF70}"/>
              </a:ext>
            </a:extLst>
          </p:cNvPr>
          <p:cNvSpPr>
            <a:spLocks noGrp="1"/>
          </p:cNvSpPr>
          <p:nvPr>
            <p:ph sz="half" idx="2"/>
          </p:nvPr>
        </p:nvSpPr>
        <p:spPr/>
        <p:txBody>
          <a:bodyPr/>
          <a:lstStyle/>
          <a:p>
            <a:endParaRPr lang="en-IN"/>
          </a:p>
        </p:txBody>
      </p:sp>
      <p:pic>
        <p:nvPicPr>
          <p:cNvPr id="9" name="Picture 8">
            <a:extLst>
              <a:ext uri="{FF2B5EF4-FFF2-40B4-BE49-F238E27FC236}">
                <a16:creationId xmlns:a16="http://schemas.microsoft.com/office/drawing/2014/main" id="{26926DB0-795F-BECF-9A25-5DF3453F4016}"/>
              </a:ext>
            </a:extLst>
          </p:cNvPr>
          <p:cNvPicPr>
            <a:picLocks noChangeAspect="1"/>
          </p:cNvPicPr>
          <p:nvPr/>
        </p:nvPicPr>
        <p:blipFill>
          <a:blip r:embed="rId2"/>
          <a:stretch>
            <a:fillRect/>
          </a:stretch>
        </p:blipFill>
        <p:spPr>
          <a:xfrm>
            <a:off x="6019800" y="2217822"/>
            <a:ext cx="5868534" cy="3566944"/>
          </a:xfrm>
          <a:prstGeom prst="rect">
            <a:avLst/>
          </a:prstGeom>
        </p:spPr>
      </p:pic>
    </p:spTree>
    <p:extLst>
      <p:ext uri="{BB962C8B-B14F-4D97-AF65-F5344CB8AC3E}">
        <p14:creationId xmlns:p14="http://schemas.microsoft.com/office/powerpoint/2010/main" val="20422165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579A19-54D7-249A-80F8-2EA349E4BE52}"/>
              </a:ext>
            </a:extLst>
          </p:cNvPr>
          <p:cNvSpPr>
            <a:spLocks noGrp="1"/>
          </p:cNvSpPr>
          <p:nvPr>
            <p:ph type="title"/>
          </p:nvPr>
        </p:nvSpPr>
        <p:spPr/>
        <p:txBody>
          <a:bodyPr/>
          <a:lstStyle/>
          <a:p>
            <a:r>
              <a:rPr lang="en-IN" dirty="0"/>
              <a:t>Remember the NOR Gate</a:t>
            </a:r>
          </a:p>
        </p:txBody>
      </p:sp>
      <p:sp>
        <p:nvSpPr>
          <p:cNvPr id="6" name="Content Placeholder 5">
            <a:extLst>
              <a:ext uri="{FF2B5EF4-FFF2-40B4-BE49-F238E27FC236}">
                <a16:creationId xmlns:a16="http://schemas.microsoft.com/office/drawing/2014/main" id="{00D7888F-9C94-682F-74A5-40DECBB6BB63}"/>
              </a:ext>
            </a:extLst>
          </p:cNvPr>
          <p:cNvSpPr>
            <a:spLocks noGrp="1"/>
          </p:cNvSpPr>
          <p:nvPr>
            <p:ph idx="1"/>
          </p:nvPr>
        </p:nvSpPr>
        <p:spPr/>
        <p:txBody>
          <a:bodyPr/>
          <a:lstStyle/>
          <a:p>
            <a:r>
              <a:rPr lang="en-IN" dirty="0"/>
              <a:t>This flip-flop is made up of NOR gates	SR flip-flop truth table</a:t>
            </a:r>
          </a:p>
        </p:txBody>
      </p:sp>
      <p:pic>
        <p:nvPicPr>
          <p:cNvPr id="8" name="Picture 7">
            <a:extLst>
              <a:ext uri="{FF2B5EF4-FFF2-40B4-BE49-F238E27FC236}">
                <a16:creationId xmlns:a16="http://schemas.microsoft.com/office/drawing/2014/main" id="{02BE274B-BB37-C8ED-9209-E9C98AD118C2}"/>
              </a:ext>
            </a:extLst>
          </p:cNvPr>
          <p:cNvPicPr>
            <a:picLocks noChangeAspect="1"/>
          </p:cNvPicPr>
          <p:nvPr/>
        </p:nvPicPr>
        <p:blipFill>
          <a:blip r:embed="rId2"/>
          <a:stretch>
            <a:fillRect/>
          </a:stretch>
        </p:blipFill>
        <p:spPr>
          <a:xfrm>
            <a:off x="1797977" y="2662262"/>
            <a:ext cx="2564003" cy="3145232"/>
          </a:xfrm>
          <a:prstGeom prst="rect">
            <a:avLst/>
          </a:prstGeom>
        </p:spPr>
      </p:pic>
      <p:pic>
        <p:nvPicPr>
          <p:cNvPr id="10" name="Picture 9">
            <a:extLst>
              <a:ext uri="{FF2B5EF4-FFF2-40B4-BE49-F238E27FC236}">
                <a16:creationId xmlns:a16="http://schemas.microsoft.com/office/drawing/2014/main" id="{0AA038E8-CFA5-0819-7616-35A50CEB4128}"/>
              </a:ext>
            </a:extLst>
          </p:cNvPr>
          <p:cNvPicPr>
            <a:picLocks noChangeAspect="1"/>
          </p:cNvPicPr>
          <p:nvPr/>
        </p:nvPicPr>
        <p:blipFill>
          <a:blip r:embed="rId3"/>
          <a:stretch>
            <a:fillRect/>
          </a:stretch>
        </p:blipFill>
        <p:spPr>
          <a:xfrm>
            <a:off x="6840395" y="2662262"/>
            <a:ext cx="4512218" cy="3227841"/>
          </a:xfrm>
          <a:prstGeom prst="rect">
            <a:avLst/>
          </a:prstGeom>
        </p:spPr>
      </p:pic>
    </p:spTree>
    <p:extLst>
      <p:ext uri="{BB962C8B-B14F-4D97-AF65-F5344CB8AC3E}">
        <p14:creationId xmlns:p14="http://schemas.microsoft.com/office/powerpoint/2010/main" val="1293092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EBC24E-D939-5DC7-8163-2A7E21AF75D6}"/>
              </a:ext>
            </a:extLst>
          </p:cNvPr>
          <p:cNvSpPr>
            <a:spLocks noGrp="1"/>
          </p:cNvSpPr>
          <p:nvPr>
            <p:ph type="title"/>
          </p:nvPr>
        </p:nvSpPr>
        <p:spPr/>
        <p:txBody>
          <a:bodyPr/>
          <a:lstStyle/>
          <a:p>
            <a:r>
              <a:rPr lang="en-IN" dirty="0"/>
              <a:t>Initial Stage, S=0, R=0, No change (i.e. Q=0)</a:t>
            </a:r>
          </a:p>
        </p:txBody>
      </p:sp>
      <p:sp>
        <p:nvSpPr>
          <p:cNvPr id="6" name="Content Placeholder 5">
            <a:extLst>
              <a:ext uri="{FF2B5EF4-FFF2-40B4-BE49-F238E27FC236}">
                <a16:creationId xmlns:a16="http://schemas.microsoft.com/office/drawing/2014/main" id="{5F0BA1B8-A0AB-5461-3739-1CE7955BC009}"/>
              </a:ext>
            </a:extLst>
          </p:cNvPr>
          <p:cNvSpPr>
            <a:spLocks noGrp="1"/>
          </p:cNvSpPr>
          <p:nvPr>
            <p:ph idx="1"/>
          </p:nvPr>
        </p:nvSpPr>
        <p:spPr/>
        <p:txBody>
          <a:bodyPr/>
          <a:lstStyle/>
          <a:p>
            <a:endParaRPr lang="en-IN"/>
          </a:p>
        </p:txBody>
      </p:sp>
      <p:pic>
        <p:nvPicPr>
          <p:cNvPr id="20" name="Picture 19">
            <a:extLst>
              <a:ext uri="{FF2B5EF4-FFF2-40B4-BE49-F238E27FC236}">
                <a16:creationId xmlns:a16="http://schemas.microsoft.com/office/drawing/2014/main" id="{1D75DD67-D372-3DCA-0B01-34E3963F492F}"/>
              </a:ext>
            </a:extLst>
          </p:cNvPr>
          <p:cNvPicPr>
            <a:picLocks noChangeAspect="1"/>
          </p:cNvPicPr>
          <p:nvPr/>
        </p:nvPicPr>
        <p:blipFill>
          <a:blip r:embed="rId2"/>
          <a:stretch>
            <a:fillRect/>
          </a:stretch>
        </p:blipFill>
        <p:spPr>
          <a:xfrm>
            <a:off x="2984339" y="1939434"/>
            <a:ext cx="5471291" cy="4298872"/>
          </a:xfrm>
          <a:prstGeom prst="rect">
            <a:avLst/>
          </a:prstGeom>
        </p:spPr>
      </p:pic>
      <p:pic>
        <p:nvPicPr>
          <p:cNvPr id="22" name="Picture 21">
            <a:extLst>
              <a:ext uri="{FF2B5EF4-FFF2-40B4-BE49-F238E27FC236}">
                <a16:creationId xmlns:a16="http://schemas.microsoft.com/office/drawing/2014/main" id="{73071B99-688C-33C7-BD0B-7680126EEAA1}"/>
              </a:ext>
            </a:extLst>
          </p:cNvPr>
          <p:cNvPicPr>
            <a:picLocks noChangeAspect="1"/>
          </p:cNvPicPr>
          <p:nvPr/>
        </p:nvPicPr>
        <p:blipFill>
          <a:blip r:embed="rId3"/>
          <a:stretch>
            <a:fillRect/>
          </a:stretch>
        </p:blipFill>
        <p:spPr>
          <a:xfrm>
            <a:off x="7654884" y="5524386"/>
            <a:ext cx="190510" cy="247663"/>
          </a:xfrm>
          <a:prstGeom prst="rect">
            <a:avLst/>
          </a:prstGeom>
        </p:spPr>
      </p:pic>
    </p:spTree>
    <p:extLst>
      <p:ext uri="{BB962C8B-B14F-4D97-AF65-F5344CB8AC3E}">
        <p14:creationId xmlns:p14="http://schemas.microsoft.com/office/powerpoint/2010/main" val="9177657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fontScale="92500"/>
          </a:bodyPr>
          <a:lstStyle/>
          <a:p>
            <a:r>
              <a:rPr lang="en-IN" dirty="0"/>
              <a:t>Say S is now 1</a:t>
            </a:r>
          </a:p>
          <a:p>
            <a:endParaRPr lang="en-IN" dirty="0"/>
          </a:p>
          <a:p>
            <a:r>
              <a:rPr lang="en-IN" dirty="0"/>
              <a:t>Remember, Q was 0, so the second input to the S NOR gate is 0</a:t>
            </a:r>
          </a:p>
          <a:p>
            <a:endParaRPr lang="en-IN" dirty="0"/>
          </a:p>
          <a:p>
            <a:endParaRPr lang="en-IN" dirty="0"/>
          </a:p>
          <a:p>
            <a:endParaRPr lang="en-IN" dirty="0"/>
          </a:p>
          <a:p>
            <a:endParaRPr lang="en-IN" dirty="0"/>
          </a:p>
          <a:p>
            <a:endParaRPr lang="en-IN" dirty="0"/>
          </a:p>
          <a:p>
            <a:r>
              <a:rPr lang="en-IN" dirty="0"/>
              <a:t>0 and 1 inputs to NOR gate will produce a 0 output, so Ǭ will now be 0</a:t>
            </a:r>
          </a:p>
        </p:txBody>
      </p:sp>
      <p:pic>
        <p:nvPicPr>
          <p:cNvPr id="5" name="Picture 4">
            <a:extLst>
              <a:ext uri="{FF2B5EF4-FFF2-40B4-BE49-F238E27FC236}">
                <a16:creationId xmlns:a16="http://schemas.microsoft.com/office/drawing/2014/main" id="{71952F99-6D89-50A4-3430-29740017747C}"/>
              </a:ext>
            </a:extLst>
          </p:cNvPr>
          <p:cNvPicPr>
            <a:picLocks noChangeAspect="1"/>
          </p:cNvPicPr>
          <p:nvPr/>
        </p:nvPicPr>
        <p:blipFill>
          <a:blip r:embed="rId2"/>
          <a:stretch>
            <a:fillRect/>
          </a:stretch>
        </p:blipFill>
        <p:spPr>
          <a:xfrm>
            <a:off x="4731596" y="727078"/>
            <a:ext cx="2728807" cy="1927220"/>
          </a:xfrm>
          <a:prstGeom prst="rect">
            <a:avLst/>
          </a:prstGeom>
        </p:spPr>
      </p:pic>
      <p:pic>
        <p:nvPicPr>
          <p:cNvPr id="7" name="Picture 6">
            <a:extLst>
              <a:ext uri="{FF2B5EF4-FFF2-40B4-BE49-F238E27FC236}">
                <a16:creationId xmlns:a16="http://schemas.microsoft.com/office/drawing/2014/main" id="{47EC355E-61FC-1456-677A-163DD97D9A95}"/>
              </a:ext>
            </a:extLst>
          </p:cNvPr>
          <p:cNvPicPr>
            <a:picLocks noChangeAspect="1"/>
          </p:cNvPicPr>
          <p:nvPr/>
        </p:nvPicPr>
        <p:blipFill>
          <a:blip r:embed="rId3"/>
          <a:stretch>
            <a:fillRect/>
          </a:stretch>
        </p:blipFill>
        <p:spPr>
          <a:xfrm>
            <a:off x="4099878" y="3377352"/>
            <a:ext cx="3149762" cy="2076557"/>
          </a:xfrm>
          <a:prstGeom prst="rect">
            <a:avLst/>
          </a:prstGeom>
        </p:spPr>
      </p:pic>
    </p:spTree>
    <p:extLst>
      <p:ext uri="{BB962C8B-B14F-4D97-AF65-F5344CB8AC3E}">
        <p14:creationId xmlns:p14="http://schemas.microsoft.com/office/powerpoint/2010/main" val="38519370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a:bodyPr>
          <a:lstStyle/>
          <a:p>
            <a:r>
              <a:rPr lang="en-IN" dirty="0"/>
              <a:t>Ǭ has become 0</a:t>
            </a:r>
          </a:p>
          <a:p>
            <a:endParaRPr lang="en-IN" dirty="0"/>
          </a:p>
          <a:p>
            <a:r>
              <a:rPr lang="en-IN" dirty="0"/>
              <a:t>This will go as the second input to the R NOR gate</a:t>
            </a:r>
          </a:p>
          <a:p>
            <a:endParaRPr lang="en-IN" dirty="0"/>
          </a:p>
          <a:p>
            <a:endParaRPr lang="en-IN" dirty="0"/>
          </a:p>
          <a:p>
            <a:r>
              <a:rPr lang="en-IN" dirty="0"/>
              <a:t>0 NOR 0 = 1, so now Q will become 1</a:t>
            </a:r>
          </a:p>
          <a:p>
            <a:r>
              <a:rPr lang="en-IN" dirty="0"/>
              <a:t>The flip-flop is </a:t>
            </a:r>
            <a:r>
              <a:rPr lang="en-IN" i="1" u="sng" dirty="0"/>
              <a:t>set</a:t>
            </a:r>
            <a:endParaRPr lang="en-IN" u="sng" dirty="0"/>
          </a:p>
        </p:txBody>
      </p:sp>
      <p:pic>
        <p:nvPicPr>
          <p:cNvPr id="6" name="Picture 5">
            <a:extLst>
              <a:ext uri="{FF2B5EF4-FFF2-40B4-BE49-F238E27FC236}">
                <a16:creationId xmlns:a16="http://schemas.microsoft.com/office/drawing/2014/main" id="{33BF918D-B297-A714-E622-B6E3DE35FD07}"/>
              </a:ext>
            </a:extLst>
          </p:cNvPr>
          <p:cNvPicPr>
            <a:picLocks noChangeAspect="1"/>
          </p:cNvPicPr>
          <p:nvPr/>
        </p:nvPicPr>
        <p:blipFill>
          <a:blip r:embed="rId2"/>
          <a:stretch>
            <a:fillRect/>
          </a:stretch>
        </p:blipFill>
        <p:spPr>
          <a:xfrm>
            <a:off x="4029457" y="680986"/>
            <a:ext cx="3187864" cy="2019404"/>
          </a:xfrm>
          <a:prstGeom prst="rect">
            <a:avLst/>
          </a:prstGeom>
        </p:spPr>
      </p:pic>
      <p:pic>
        <p:nvPicPr>
          <p:cNvPr id="9" name="Picture 8">
            <a:extLst>
              <a:ext uri="{FF2B5EF4-FFF2-40B4-BE49-F238E27FC236}">
                <a16:creationId xmlns:a16="http://schemas.microsoft.com/office/drawing/2014/main" id="{F425222D-D65F-F0CA-46CF-9B9B7FE98F9A}"/>
              </a:ext>
            </a:extLst>
          </p:cNvPr>
          <p:cNvPicPr>
            <a:picLocks noChangeAspect="1"/>
          </p:cNvPicPr>
          <p:nvPr/>
        </p:nvPicPr>
        <p:blipFill>
          <a:blip r:embed="rId3"/>
          <a:stretch>
            <a:fillRect/>
          </a:stretch>
        </p:blipFill>
        <p:spPr>
          <a:xfrm>
            <a:off x="8459259" y="1564865"/>
            <a:ext cx="3308520" cy="2063856"/>
          </a:xfrm>
          <a:prstGeom prst="rect">
            <a:avLst/>
          </a:prstGeom>
        </p:spPr>
      </p:pic>
      <p:pic>
        <p:nvPicPr>
          <p:cNvPr id="11" name="Picture 10">
            <a:extLst>
              <a:ext uri="{FF2B5EF4-FFF2-40B4-BE49-F238E27FC236}">
                <a16:creationId xmlns:a16="http://schemas.microsoft.com/office/drawing/2014/main" id="{BAD1804F-4281-5D86-E747-F8966BCD447B}"/>
              </a:ext>
            </a:extLst>
          </p:cNvPr>
          <p:cNvPicPr>
            <a:picLocks noChangeAspect="1"/>
          </p:cNvPicPr>
          <p:nvPr/>
        </p:nvPicPr>
        <p:blipFill>
          <a:blip r:embed="rId4"/>
          <a:stretch>
            <a:fillRect/>
          </a:stretch>
        </p:blipFill>
        <p:spPr>
          <a:xfrm>
            <a:off x="6881203" y="3900130"/>
            <a:ext cx="3232316" cy="2032104"/>
          </a:xfrm>
          <a:prstGeom prst="rect">
            <a:avLst/>
          </a:prstGeom>
        </p:spPr>
      </p:pic>
    </p:spTree>
    <p:extLst>
      <p:ext uri="{BB962C8B-B14F-4D97-AF65-F5344CB8AC3E}">
        <p14:creationId xmlns:p14="http://schemas.microsoft.com/office/powerpoint/2010/main" val="37101287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E8F-C3D9-D016-62C8-6CB5646058E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06BED398-9236-FC24-EF83-06C7847A9F16}"/>
              </a:ext>
            </a:extLst>
          </p:cNvPr>
          <p:cNvSpPr>
            <a:spLocks noGrp="1"/>
          </p:cNvSpPr>
          <p:nvPr>
            <p:ph idx="1"/>
          </p:nvPr>
        </p:nvSpPr>
        <p:spPr/>
        <p:txBody>
          <a:bodyPr/>
          <a:lstStyle/>
          <a:p>
            <a:r>
              <a:rPr lang="en-IN" dirty="0"/>
              <a:t>What will happen for the other states?</a:t>
            </a:r>
          </a:p>
          <a:p>
            <a:r>
              <a:rPr lang="en-IN" dirty="0"/>
              <a:t>S=0, R=0</a:t>
            </a:r>
          </a:p>
          <a:p>
            <a:r>
              <a:rPr lang="en-IN" dirty="0"/>
              <a:t>S=0, R=1</a:t>
            </a:r>
          </a:p>
          <a:p>
            <a:r>
              <a:rPr lang="en-IN" dirty="0"/>
              <a:t>S=1, R=1</a:t>
            </a:r>
          </a:p>
        </p:txBody>
      </p:sp>
    </p:spTree>
    <p:extLst>
      <p:ext uri="{BB962C8B-B14F-4D97-AF65-F5344CB8AC3E}">
        <p14:creationId xmlns:p14="http://schemas.microsoft.com/office/powerpoint/2010/main" val="15275989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8A4ACA-FE36-5DBA-302A-5298BFFDE37F}"/>
              </a:ext>
            </a:extLst>
          </p:cNvPr>
          <p:cNvSpPr>
            <a:spLocks noGrp="1"/>
          </p:cNvSpPr>
          <p:nvPr>
            <p:ph type="title"/>
          </p:nvPr>
        </p:nvSpPr>
        <p:spPr/>
        <p:txBody>
          <a:bodyPr/>
          <a:lstStyle/>
          <a:p>
            <a:r>
              <a:rPr lang="en-IN" dirty="0"/>
              <a:t>Instruction Execution</a:t>
            </a:r>
          </a:p>
        </p:txBody>
      </p:sp>
      <p:sp>
        <p:nvSpPr>
          <p:cNvPr id="5" name="Text Placeholder 4">
            <a:extLst>
              <a:ext uri="{FF2B5EF4-FFF2-40B4-BE49-F238E27FC236}">
                <a16:creationId xmlns:a16="http://schemas.microsoft.com/office/drawing/2014/main" id="{5C6A9B89-61B9-86CA-79C9-CAA0F27184B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77045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BE8E-7A5B-AC5C-0263-3CC697AD0CA0}"/>
              </a:ext>
            </a:extLst>
          </p:cNvPr>
          <p:cNvSpPr>
            <a:spLocks noGrp="1"/>
          </p:cNvSpPr>
          <p:nvPr>
            <p:ph type="title"/>
          </p:nvPr>
        </p:nvSpPr>
        <p:spPr/>
        <p:txBody>
          <a:bodyPr/>
          <a:lstStyle/>
          <a:p>
            <a:r>
              <a:rPr lang="en-IN" dirty="0"/>
              <a:t>ALU Operation – An Example</a:t>
            </a:r>
          </a:p>
        </p:txBody>
      </p:sp>
      <p:sp>
        <p:nvSpPr>
          <p:cNvPr id="3" name="Content Placeholder 2">
            <a:extLst>
              <a:ext uri="{FF2B5EF4-FFF2-40B4-BE49-F238E27FC236}">
                <a16:creationId xmlns:a16="http://schemas.microsoft.com/office/drawing/2014/main" id="{41D948C1-C974-32A9-F181-28A6AD1537C9}"/>
              </a:ext>
            </a:extLst>
          </p:cNvPr>
          <p:cNvSpPr>
            <a:spLocks noGrp="1"/>
          </p:cNvSpPr>
          <p:nvPr>
            <p:ph idx="1"/>
          </p:nvPr>
        </p:nvSpPr>
        <p:spPr/>
        <p:txBody>
          <a:bodyPr>
            <a:normAutofit/>
          </a:bodyPr>
          <a:lstStyle/>
          <a:p>
            <a:r>
              <a:rPr lang="en-US" dirty="0"/>
              <a:t>Let us say our ALU computes a fixed set of functions </a:t>
            </a:r>
          </a:p>
          <a:p>
            <a:pPr lvl="1"/>
            <a:r>
              <a:rPr lang="en-US" dirty="0"/>
              <a:t>out = f</a:t>
            </a:r>
            <a:r>
              <a:rPr lang="en-US" baseline="-25000" dirty="0"/>
              <a:t>i</a:t>
            </a:r>
            <a:r>
              <a:rPr lang="en-US" dirty="0"/>
              <a:t>(x, y) </a:t>
            </a:r>
          </a:p>
          <a:p>
            <a:r>
              <a:rPr lang="en-US" dirty="0"/>
              <a:t>where x and y are the chip’s two 16-bit inputs, out is the chip’s 16-bit output, and f</a:t>
            </a:r>
            <a:r>
              <a:rPr lang="en-US" baseline="-25000" dirty="0"/>
              <a:t>i</a:t>
            </a:r>
            <a:r>
              <a:rPr lang="en-US" dirty="0"/>
              <a:t> is an arithmetic or logical function selected from a fixed set of 18 possible functions. </a:t>
            </a:r>
          </a:p>
          <a:p>
            <a:r>
              <a:rPr lang="en-US" dirty="0"/>
              <a:t>We instruct the ALU which function to compute by setting 6 input bits, called </a:t>
            </a:r>
            <a:r>
              <a:rPr lang="en-US" b="1" dirty="0"/>
              <a:t>control bits</a:t>
            </a:r>
            <a:r>
              <a:rPr lang="en-US" dirty="0"/>
              <a:t>, to selected binary values.</a:t>
            </a:r>
          </a:p>
          <a:p>
            <a:endParaRPr lang="en-IN" dirty="0"/>
          </a:p>
        </p:txBody>
      </p:sp>
    </p:spTree>
    <p:extLst>
      <p:ext uri="{BB962C8B-B14F-4D97-AF65-F5344CB8AC3E}">
        <p14:creationId xmlns:p14="http://schemas.microsoft.com/office/powerpoint/2010/main" val="23909764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Sample ALU Circuit</a:t>
            </a:r>
            <a:br>
              <a:rPr lang="en-IN" dirty="0"/>
            </a:br>
            <a:endParaRPr lang="en-IN" dirty="0"/>
          </a:p>
        </p:txBody>
      </p:sp>
      <p:sp>
        <p:nvSpPr>
          <p:cNvPr id="3" name="Content Placeholder 2">
            <a:extLst>
              <a:ext uri="{FF2B5EF4-FFF2-40B4-BE49-F238E27FC236}">
                <a16:creationId xmlns:a16="http://schemas.microsoft.com/office/drawing/2014/main" id="{86F75B28-9E33-B898-124E-39595A66324A}"/>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AD82606-2E5C-812E-CC6B-2FAD07DA5A21}"/>
              </a:ext>
            </a:extLst>
          </p:cNvPr>
          <p:cNvPicPr>
            <a:picLocks noChangeAspect="1"/>
          </p:cNvPicPr>
          <p:nvPr/>
        </p:nvPicPr>
        <p:blipFill>
          <a:blip r:embed="rId2"/>
          <a:stretch>
            <a:fillRect/>
          </a:stretch>
        </p:blipFill>
        <p:spPr>
          <a:xfrm>
            <a:off x="3386190" y="1169218"/>
            <a:ext cx="7586610" cy="5582289"/>
          </a:xfrm>
          <a:prstGeom prst="rect">
            <a:avLst/>
          </a:prstGeom>
        </p:spPr>
      </p:pic>
    </p:spTree>
    <p:extLst>
      <p:ext uri="{BB962C8B-B14F-4D97-AF65-F5344CB8AC3E}">
        <p14:creationId xmlns:p14="http://schemas.microsoft.com/office/powerpoint/2010/main" val="4250886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Pins</a:t>
            </a:r>
          </a:p>
        </p:txBody>
      </p:sp>
      <p:sp>
        <p:nvSpPr>
          <p:cNvPr id="3" name="Content Placeholder 2">
            <a:extLst>
              <a:ext uri="{FF2B5EF4-FFF2-40B4-BE49-F238E27FC236}">
                <a16:creationId xmlns:a16="http://schemas.microsoft.com/office/drawing/2014/main" id="{96664980-1F22-4463-AF92-EC9064C3BE06}"/>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54500E05-95B6-690F-DBC0-48EF50C39DB4}"/>
              </a:ext>
            </a:extLst>
          </p:cNvPr>
          <p:cNvPicPr>
            <a:picLocks noChangeAspect="1"/>
          </p:cNvPicPr>
          <p:nvPr/>
        </p:nvPicPr>
        <p:blipFill>
          <a:blip r:embed="rId2"/>
          <a:stretch>
            <a:fillRect/>
          </a:stretch>
        </p:blipFill>
        <p:spPr>
          <a:xfrm>
            <a:off x="1885798" y="256040"/>
            <a:ext cx="9840772" cy="6345919"/>
          </a:xfrm>
          <a:prstGeom prst="rect">
            <a:avLst/>
          </a:prstGeom>
        </p:spPr>
      </p:pic>
    </p:spTree>
    <p:extLst>
      <p:ext uri="{BB962C8B-B14F-4D97-AF65-F5344CB8AC3E}">
        <p14:creationId xmlns:p14="http://schemas.microsoft.com/office/powerpoint/2010/main" val="152286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101D-CFB8-7978-6339-355D212F2438}"/>
              </a:ext>
            </a:extLst>
          </p:cNvPr>
          <p:cNvSpPr>
            <a:spLocks noGrp="1"/>
          </p:cNvSpPr>
          <p:nvPr>
            <p:ph type="title"/>
          </p:nvPr>
        </p:nvSpPr>
        <p:spPr/>
        <p:txBody>
          <a:bodyPr/>
          <a:lstStyle/>
          <a:p>
            <a:r>
              <a:rPr lang="en-IN" dirty="0"/>
              <a:t>Computer Level Hierarchy</a:t>
            </a:r>
          </a:p>
        </p:txBody>
      </p:sp>
      <p:sp>
        <p:nvSpPr>
          <p:cNvPr id="3" name="Content Placeholder 2">
            <a:extLst>
              <a:ext uri="{FF2B5EF4-FFF2-40B4-BE49-F238E27FC236}">
                <a16:creationId xmlns:a16="http://schemas.microsoft.com/office/drawing/2014/main" id="{C30D1AB5-F21C-5CA9-8795-9B07E9921E04}"/>
              </a:ext>
            </a:extLst>
          </p:cNvPr>
          <p:cNvSpPr>
            <a:spLocks noGrp="1"/>
          </p:cNvSpPr>
          <p:nvPr>
            <p:ph idx="1"/>
          </p:nvPr>
        </p:nvSpPr>
        <p:spPr/>
        <p:txBody>
          <a:bodyPr/>
          <a:lstStyle/>
          <a:p>
            <a:r>
              <a:rPr lang="en-IN" dirty="0"/>
              <a:t>Suppose we want to design a computer that can accept two numbers and display the result of their multiplication</a:t>
            </a:r>
          </a:p>
          <a:p>
            <a:r>
              <a:rPr lang="en-IN" dirty="0"/>
              <a:t>The problem needs to be broken down into smaller steps:</a:t>
            </a:r>
          </a:p>
          <a:p>
            <a:pPr lvl="1"/>
            <a:r>
              <a:rPr lang="en-IN" dirty="0"/>
              <a:t>Accept the two numbers from the user</a:t>
            </a:r>
          </a:p>
          <a:p>
            <a:pPr lvl="1"/>
            <a:r>
              <a:rPr lang="en-IN" dirty="0"/>
              <a:t>Store the numbers somewhere</a:t>
            </a:r>
          </a:p>
          <a:p>
            <a:pPr lvl="1"/>
            <a:r>
              <a:rPr lang="en-IN" dirty="0"/>
              <a:t>Multiply them and store the result somewhere</a:t>
            </a:r>
          </a:p>
          <a:p>
            <a:pPr lvl="1"/>
            <a:r>
              <a:rPr lang="en-IN" dirty="0"/>
              <a:t>Display the result back to the user</a:t>
            </a:r>
          </a:p>
          <a:p>
            <a:r>
              <a:rPr lang="en-IN" dirty="0"/>
              <a:t>Hence, it helps us think about a computer as made up of various levels or layers of hierarchy – See next slide</a:t>
            </a:r>
          </a:p>
        </p:txBody>
      </p:sp>
    </p:spTree>
    <p:extLst>
      <p:ext uri="{BB962C8B-B14F-4D97-AF65-F5344CB8AC3E}">
        <p14:creationId xmlns:p14="http://schemas.microsoft.com/office/powerpoint/2010/main" val="33380080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a:bodyPr>
          <a:lstStyle/>
          <a:p>
            <a:r>
              <a:rPr lang="en-US" dirty="0"/>
              <a:t>Each one of the six control bits instructs the ALU to carry out a certain elementary operation. </a:t>
            </a:r>
          </a:p>
          <a:p>
            <a:r>
              <a:rPr lang="en-US" dirty="0"/>
              <a:t>The combined effects of these operations cause the ALU to compute a variety of useful functions</a:t>
            </a:r>
          </a:p>
          <a:p>
            <a:r>
              <a:rPr lang="en-US" dirty="0"/>
              <a:t>Since the overall operation is driven by six control bits, the ALU can potentially compute 2</a:t>
            </a:r>
            <a:r>
              <a:rPr lang="en-US" baseline="30000" dirty="0"/>
              <a:t>6</a:t>
            </a:r>
            <a:r>
              <a:rPr lang="en-US" dirty="0"/>
              <a:t> = 64 different functions</a:t>
            </a:r>
          </a:p>
          <a:p>
            <a:r>
              <a:rPr lang="en-US" dirty="0"/>
              <a:t>Eighteen of these functions are documented in the figure</a:t>
            </a:r>
          </a:p>
        </p:txBody>
      </p:sp>
    </p:spTree>
    <p:extLst>
      <p:ext uri="{BB962C8B-B14F-4D97-AF65-F5344CB8AC3E}">
        <p14:creationId xmlns:p14="http://schemas.microsoft.com/office/powerpoint/2010/main" val="39019804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DC8-B163-81AA-23C0-028D1B526040}"/>
              </a:ext>
            </a:extLst>
          </p:cNvPr>
          <p:cNvSpPr>
            <a:spLocks noGrp="1"/>
          </p:cNvSpPr>
          <p:nvPr>
            <p:ph type="title"/>
          </p:nvPr>
        </p:nvSpPr>
        <p:spPr/>
        <p:txBody>
          <a:bodyPr/>
          <a:lstStyle/>
          <a:p>
            <a:r>
              <a:rPr lang="en-IN" dirty="0"/>
              <a:t>Our ALU</a:t>
            </a:r>
          </a:p>
        </p:txBody>
      </p:sp>
      <p:sp>
        <p:nvSpPr>
          <p:cNvPr id="3" name="Content Placeholder 2">
            <a:extLst>
              <a:ext uri="{FF2B5EF4-FFF2-40B4-BE49-F238E27FC236}">
                <a16:creationId xmlns:a16="http://schemas.microsoft.com/office/drawing/2014/main" id="{7E30030D-DAD8-3B0D-B18A-4116AD67A65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F16CFFF-87AB-2389-8DBD-904B14AA8D8C}"/>
              </a:ext>
            </a:extLst>
          </p:cNvPr>
          <p:cNvPicPr>
            <a:picLocks noChangeAspect="1"/>
          </p:cNvPicPr>
          <p:nvPr/>
        </p:nvPicPr>
        <p:blipFill>
          <a:blip r:embed="rId2"/>
          <a:stretch>
            <a:fillRect/>
          </a:stretch>
        </p:blipFill>
        <p:spPr>
          <a:xfrm>
            <a:off x="2797360" y="365125"/>
            <a:ext cx="8235368" cy="5989359"/>
          </a:xfrm>
          <a:prstGeom prst="rect">
            <a:avLst/>
          </a:prstGeom>
        </p:spPr>
      </p:pic>
      <p:sp>
        <p:nvSpPr>
          <p:cNvPr id="7" name="TextBox 6">
            <a:extLst>
              <a:ext uri="{FF2B5EF4-FFF2-40B4-BE49-F238E27FC236}">
                <a16:creationId xmlns:a16="http://schemas.microsoft.com/office/drawing/2014/main" id="{6D458AA6-1BF1-2190-13A7-D30738091AE9}"/>
              </a:ext>
            </a:extLst>
          </p:cNvPr>
          <p:cNvSpPr txBox="1"/>
          <p:nvPr/>
        </p:nvSpPr>
        <p:spPr>
          <a:xfrm>
            <a:off x="3363310" y="4635062"/>
            <a:ext cx="6948000" cy="216000"/>
          </a:xfrm>
          <a:prstGeom prst="rect">
            <a:avLst/>
          </a:prstGeom>
          <a:solidFill>
            <a:srgbClr val="FFFF00">
              <a:alpha val="30000"/>
            </a:srgbClr>
          </a:solidFill>
        </p:spPr>
        <p:txBody>
          <a:bodyPr wrap="square" rtlCol="0">
            <a:spAutoFit/>
          </a:bodyPr>
          <a:lstStyle/>
          <a:p>
            <a:endParaRPr lang="en-IN" dirty="0"/>
          </a:p>
        </p:txBody>
      </p:sp>
      <p:sp>
        <p:nvSpPr>
          <p:cNvPr id="8" name="Callout: Line with Border and Accent Bar 7">
            <a:extLst>
              <a:ext uri="{FF2B5EF4-FFF2-40B4-BE49-F238E27FC236}">
                <a16:creationId xmlns:a16="http://schemas.microsoft.com/office/drawing/2014/main" id="{659C5D06-B2DE-026D-B132-4E28A82673EC}"/>
              </a:ext>
            </a:extLst>
          </p:cNvPr>
          <p:cNvSpPr/>
          <p:nvPr/>
        </p:nvSpPr>
        <p:spPr>
          <a:xfrm>
            <a:off x="746234" y="1690688"/>
            <a:ext cx="1576552" cy="1325563"/>
          </a:xfrm>
          <a:prstGeom prst="accentBorderCallout1">
            <a:avLst>
              <a:gd name="adj1" fmla="val 18750"/>
              <a:gd name="adj2" fmla="val -8333"/>
              <a:gd name="adj3" fmla="val 18716"/>
              <a:gd name="adj4" fmla="val 15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Meaning: If the </a:t>
            </a:r>
            <a:r>
              <a:rPr lang="en-IN" dirty="0" err="1"/>
              <a:t>zx</a:t>
            </a:r>
            <a:r>
              <a:rPr lang="en-IN"/>
              <a:t> input pin </a:t>
            </a:r>
            <a:r>
              <a:rPr lang="en-IN" dirty="0"/>
              <a:t>is 1, it will make x bit 0</a:t>
            </a:r>
          </a:p>
        </p:txBody>
      </p:sp>
      <p:sp>
        <p:nvSpPr>
          <p:cNvPr id="4" name="Callout: Line 3">
            <a:extLst>
              <a:ext uri="{FF2B5EF4-FFF2-40B4-BE49-F238E27FC236}">
                <a16:creationId xmlns:a16="http://schemas.microsoft.com/office/drawing/2014/main" id="{8263C93F-D0F2-5E2D-4D73-436AEA52C0F0}"/>
              </a:ext>
            </a:extLst>
          </p:cNvPr>
          <p:cNvSpPr/>
          <p:nvPr/>
        </p:nvSpPr>
        <p:spPr>
          <a:xfrm>
            <a:off x="606175" y="4635061"/>
            <a:ext cx="1870113" cy="1056821"/>
          </a:xfrm>
          <a:prstGeom prst="borderCallout1">
            <a:avLst>
              <a:gd name="adj1" fmla="val 18750"/>
              <a:gd name="adj2" fmla="val -8333"/>
              <a:gd name="adj3" fmla="val 9350"/>
              <a:gd name="adj4" fmla="val 1404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As a sample, this example is explained later</a:t>
            </a:r>
          </a:p>
        </p:txBody>
      </p:sp>
    </p:spTree>
    <p:extLst>
      <p:ext uri="{BB962C8B-B14F-4D97-AF65-F5344CB8AC3E}">
        <p14:creationId xmlns:p14="http://schemas.microsoft.com/office/powerpoint/2010/main" val="29191803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lstStyle/>
          <a:p>
            <a:r>
              <a:rPr lang="en-US" dirty="0"/>
              <a:t>Programming the ALU to compute a certain function f(x, y) is done by setting the six control bits to the code of the desired function</a:t>
            </a:r>
          </a:p>
          <a:p>
            <a:r>
              <a:rPr lang="en-US" dirty="0"/>
              <a:t>From this point on, the internal ALU logic should cause the ALU to output the value f(x, y) specified in the table</a:t>
            </a:r>
            <a:endParaRPr lang="en-IN" dirty="0"/>
          </a:p>
        </p:txBody>
      </p:sp>
    </p:spTree>
    <p:extLst>
      <p:ext uri="{BB962C8B-B14F-4D97-AF65-F5344CB8AC3E}">
        <p14:creationId xmlns:p14="http://schemas.microsoft.com/office/powerpoint/2010/main" val="3877132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 – Example</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fontScale="92500" lnSpcReduction="10000"/>
          </a:bodyPr>
          <a:lstStyle/>
          <a:p>
            <a:r>
              <a:rPr lang="en-US" dirty="0"/>
              <a:t>Let us consider the twelfth row in our table, where the ALU is instructed to compute the function x-1. </a:t>
            </a:r>
          </a:p>
          <a:p>
            <a:r>
              <a:rPr lang="en-US" dirty="0"/>
              <a:t>Here, the </a:t>
            </a:r>
            <a:r>
              <a:rPr lang="en-US" dirty="0" err="1"/>
              <a:t>zx</a:t>
            </a:r>
            <a:r>
              <a:rPr lang="en-US" dirty="0"/>
              <a:t> and </a:t>
            </a:r>
            <a:r>
              <a:rPr lang="en-US" dirty="0" err="1"/>
              <a:t>nx</a:t>
            </a:r>
            <a:r>
              <a:rPr lang="en-US" dirty="0"/>
              <a:t> bits are 0, so the x input is neither zeroed nor negated. </a:t>
            </a:r>
          </a:p>
          <a:p>
            <a:r>
              <a:rPr lang="en-US" dirty="0"/>
              <a:t>The </a:t>
            </a:r>
            <a:r>
              <a:rPr lang="en-US" dirty="0" err="1"/>
              <a:t>zy</a:t>
            </a:r>
            <a:r>
              <a:rPr lang="en-US" dirty="0"/>
              <a:t> and </a:t>
            </a:r>
            <a:r>
              <a:rPr lang="en-US" dirty="0" err="1"/>
              <a:t>ny</a:t>
            </a:r>
            <a:r>
              <a:rPr lang="en-US" dirty="0"/>
              <a:t> bits are 1, so the y input is first zeroed, and then negated bit-wise. Bit-wise negation of (000 ...00)</a:t>
            </a:r>
            <a:r>
              <a:rPr lang="en-US" baseline="-25000" dirty="0"/>
              <a:t>2</a:t>
            </a:r>
            <a:r>
              <a:rPr lang="en-US" dirty="0"/>
              <a:t>, gives (111 ...11)</a:t>
            </a:r>
            <a:r>
              <a:rPr lang="en-US" baseline="-25000" dirty="0"/>
              <a:t>2</a:t>
            </a:r>
            <a:r>
              <a:rPr lang="en-US" dirty="0"/>
              <a:t>, the 2’s complement code of -1</a:t>
            </a:r>
          </a:p>
          <a:p>
            <a:r>
              <a:rPr lang="en-US" dirty="0"/>
              <a:t>Thus the ALU inputs end up being x and -1</a:t>
            </a:r>
          </a:p>
          <a:p>
            <a:r>
              <a:rPr lang="en-US" dirty="0"/>
              <a:t>Since the f-bit is 1, the selected operation is arithmetic addition, causing the ALU to calculate x+ (-1)</a:t>
            </a:r>
          </a:p>
          <a:p>
            <a:r>
              <a:rPr lang="en-US" dirty="0"/>
              <a:t>Finally, since the no bit is 0, the output is not negated but rather left as is</a:t>
            </a:r>
          </a:p>
          <a:p>
            <a:r>
              <a:rPr lang="en-US" dirty="0"/>
              <a:t>To conclude, the ALU ends up computing x-1, which was our goal</a:t>
            </a:r>
            <a:endParaRPr lang="en-IN" dirty="0"/>
          </a:p>
        </p:txBody>
      </p:sp>
    </p:spTree>
    <p:extLst>
      <p:ext uri="{BB962C8B-B14F-4D97-AF65-F5344CB8AC3E}">
        <p14:creationId xmlns:p14="http://schemas.microsoft.com/office/powerpoint/2010/main" val="24221811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AA14-50C3-1094-DC7D-8FBA6A1A0805}"/>
              </a:ext>
            </a:extLst>
          </p:cNvPr>
          <p:cNvSpPr>
            <a:spLocks noGrp="1"/>
          </p:cNvSpPr>
          <p:nvPr>
            <p:ph type="title"/>
          </p:nvPr>
        </p:nvSpPr>
        <p:spPr/>
        <p:txBody>
          <a:bodyPr/>
          <a:lstStyle/>
          <a:p>
            <a:r>
              <a:rPr lang="en-IN" dirty="0"/>
              <a:t>CISC (Complex Instruction Set Computer) versus RISC (Reduced Instruction Set Computer)</a:t>
            </a:r>
          </a:p>
        </p:txBody>
      </p:sp>
      <p:sp>
        <p:nvSpPr>
          <p:cNvPr id="5" name="Text Placeholder 4">
            <a:extLst>
              <a:ext uri="{FF2B5EF4-FFF2-40B4-BE49-F238E27FC236}">
                <a16:creationId xmlns:a16="http://schemas.microsoft.com/office/drawing/2014/main" id="{439216CA-1B9E-71AF-E868-4D63FC42258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904989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Simple Example</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sz="half" idx="1"/>
          </p:nvPr>
        </p:nvSpPr>
        <p:spPr/>
        <p:txBody>
          <a:bodyPr>
            <a:normAutofit/>
          </a:bodyPr>
          <a:lstStyle/>
          <a:p>
            <a:r>
              <a:rPr lang="en-US" dirty="0"/>
              <a:t>CISC instruction</a:t>
            </a:r>
          </a:p>
          <a:p>
            <a:endParaRPr lang="en-US" dirty="0"/>
          </a:p>
          <a:p>
            <a:r>
              <a:rPr lang="en-US" dirty="0"/>
              <a:t>C = A + B</a:t>
            </a:r>
          </a:p>
        </p:txBody>
      </p:sp>
      <p:sp>
        <p:nvSpPr>
          <p:cNvPr id="2" name="Content Placeholder 1">
            <a:extLst>
              <a:ext uri="{FF2B5EF4-FFF2-40B4-BE49-F238E27FC236}">
                <a16:creationId xmlns:a16="http://schemas.microsoft.com/office/drawing/2014/main" id="{91F0A9E1-7E97-351A-E066-8071914C59BF}"/>
              </a:ext>
            </a:extLst>
          </p:cNvPr>
          <p:cNvSpPr>
            <a:spLocks noGrp="1"/>
          </p:cNvSpPr>
          <p:nvPr>
            <p:ph sz="half" idx="2"/>
          </p:nvPr>
        </p:nvSpPr>
        <p:spPr/>
        <p:txBody>
          <a:bodyPr/>
          <a:lstStyle/>
          <a:p>
            <a:r>
              <a:rPr lang="en-IN" dirty="0"/>
              <a:t>RISC instructions</a:t>
            </a:r>
          </a:p>
          <a:p>
            <a:endParaRPr lang="en-IN" dirty="0"/>
          </a:p>
          <a:p>
            <a:r>
              <a:rPr lang="en-IN" dirty="0"/>
              <a:t>Move C, B</a:t>
            </a:r>
          </a:p>
          <a:p>
            <a:r>
              <a:rPr lang="en-IN" dirty="0"/>
              <a:t>Add C, A</a:t>
            </a:r>
          </a:p>
        </p:txBody>
      </p:sp>
    </p:spTree>
    <p:extLst>
      <p:ext uri="{BB962C8B-B14F-4D97-AF65-F5344CB8AC3E}">
        <p14:creationId xmlns:p14="http://schemas.microsoft.com/office/powerpoint/2010/main" val="33985211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1</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Early computers had small, simple sets of instructions</a:t>
            </a:r>
          </a:p>
          <a:p>
            <a:r>
              <a:rPr lang="en-US" dirty="0"/>
              <a:t>But the need for more  powerful computers led to more powerful individual instructions</a:t>
            </a:r>
          </a:p>
          <a:p>
            <a:r>
              <a:rPr lang="en-US" dirty="0"/>
              <a:t>A floating-point instruction is an example of a more complex instruction</a:t>
            </a:r>
          </a:p>
        </p:txBody>
      </p:sp>
    </p:spTree>
    <p:extLst>
      <p:ext uri="{BB962C8B-B14F-4D97-AF65-F5344CB8AC3E}">
        <p14:creationId xmlns:p14="http://schemas.microsoft.com/office/powerpoint/2010/main" val="22822261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2</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But how to  build a low-cost computer that could execute all the complicated instructions of  high-performance, expensive machines?  </a:t>
            </a:r>
          </a:p>
          <a:p>
            <a:r>
              <a:rPr lang="en-US" dirty="0"/>
              <a:t>The answer lay in </a:t>
            </a:r>
            <a:r>
              <a:rPr lang="en-US" b="1" dirty="0"/>
              <a:t>interpretation</a:t>
            </a:r>
            <a:r>
              <a:rPr lang="en-US" dirty="0"/>
              <a:t> (See next slide)</a:t>
            </a:r>
          </a:p>
          <a:p>
            <a:r>
              <a:rPr lang="en-US" dirty="0"/>
              <a:t>This technique, first suggested by Maurice  Wilkes (1951), permitted the design of simple, lower-cost computers that could  execute a large number of instructions</a:t>
            </a:r>
          </a:p>
          <a:p>
            <a:r>
              <a:rPr lang="en-US" dirty="0"/>
              <a:t>The result was the IBM System/360 architecture, a compatible family of computers</a:t>
            </a:r>
          </a:p>
        </p:txBody>
      </p:sp>
    </p:spTree>
    <p:extLst>
      <p:ext uri="{BB962C8B-B14F-4D97-AF65-F5344CB8AC3E}">
        <p14:creationId xmlns:p14="http://schemas.microsoft.com/office/powerpoint/2010/main" val="17742447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7AFA-32B9-6455-BB23-6086E2E41453}"/>
              </a:ext>
            </a:extLst>
          </p:cNvPr>
          <p:cNvSpPr>
            <a:spLocks noGrp="1"/>
          </p:cNvSpPr>
          <p:nvPr>
            <p:ph type="title"/>
          </p:nvPr>
        </p:nvSpPr>
        <p:spPr/>
        <p:txBody>
          <a:bodyPr/>
          <a:lstStyle/>
          <a:p>
            <a:r>
              <a:rPr lang="en-IN" dirty="0"/>
              <a:t>Interpretation of CISC Instructions</a:t>
            </a:r>
          </a:p>
        </p:txBody>
      </p:sp>
      <p:sp>
        <p:nvSpPr>
          <p:cNvPr id="3" name="Content Placeholder 2">
            <a:extLst>
              <a:ext uri="{FF2B5EF4-FFF2-40B4-BE49-F238E27FC236}">
                <a16:creationId xmlns:a16="http://schemas.microsoft.com/office/drawing/2014/main" id="{F879464E-E7A3-40D8-95FF-1709877C96E9}"/>
              </a:ext>
            </a:extLst>
          </p:cNvPr>
          <p:cNvSpPr>
            <a:spLocks noGrp="1"/>
          </p:cNvSpPr>
          <p:nvPr>
            <p:ph idx="1"/>
          </p:nvPr>
        </p:nvSpPr>
        <p:spPr/>
        <p:txBody>
          <a:bodyPr/>
          <a:lstStyle/>
          <a:p>
            <a:endParaRPr lang="en-IN"/>
          </a:p>
        </p:txBody>
      </p:sp>
      <p:pic>
        <p:nvPicPr>
          <p:cNvPr id="2050" name="Picture 2" descr="RISC and CISC Architecture - Working &amp; Their Applications">
            <a:extLst>
              <a:ext uri="{FF2B5EF4-FFF2-40B4-BE49-F238E27FC236}">
                <a16:creationId xmlns:a16="http://schemas.microsoft.com/office/drawing/2014/main" id="{C7A01E07-9B15-03AD-B598-12A15E426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521" y="1340961"/>
            <a:ext cx="7081784" cy="5151914"/>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77DA0F7-9328-C674-9F0A-FC8D5042A9D7}"/>
              </a:ext>
            </a:extLst>
          </p:cNvPr>
          <p:cNvSpPr/>
          <p:nvPr/>
        </p:nvSpPr>
        <p:spPr>
          <a:xfrm>
            <a:off x="9617468" y="2864901"/>
            <a:ext cx="2147299" cy="924675"/>
          </a:xfrm>
          <a:prstGeom prst="wedgeEllipseCallout">
            <a:avLst>
              <a:gd name="adj1" fmla="val -113656"/>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Microcode means opcode</a:t>
            </a:r>
          </a:p>
        </p:txBody>
      </p:sp>
      <p:sp>
        <p:nvSpPr>
          <p:cNvPr id="5" name="Speech Bubble: Oval 4">
            <a:extLst>
              <a:ext uri="{FF2B5EF4-FFF2-40B4-BE49-F238E27FC236}">
                <a16:creationId xmlns:a16="http://schemas.microsoft.com/office/drawing/2014/main" id="{918A2F50-C689-3DA5-2CD6-2B7D9144B6A8}"/>
              </a:ext>
            </a:extLst>
          </p:cNvPr>
          <p:cNvSpPr/>
          <p:nvPr/>
        </p:nvSpPr>
        <p:spPr>
          <a:xfrm>
            <a:off x="9380305" y="821934"/>
            <a:ext cx="2599362" cy="1523330"/>
          </a:xfrm>
          <a:prstGeom prst="wedgeEllipseCallout">
            <a:avLst>
              <a:gd name="adj1" fmla="val -101383"/>
              <a:gd name="adj2" fmla="val 4135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Complex instruction: Machine cannot execute directly</a:t>
            </a:r>
          </a:p>
        </p:txBody>
      </p:sp>
      <p:sp>
        <p:nvSpPr>
          <p:cNvPr id="6" name="Speech Bubble: Oval 5">
            <a:extLst>
              <a:ext uri="{FF2B5EF4-FFF2-40B4-BE49-F238E27FC236}">
                <a16:creationId xmlns:a16="http://schemas.microsoft.com/office/drawing/2014/main" id="{791ABB59-6158-BE82-D77F-FF555AE02F41}"/>
              </a:ext>
            </a:extLst>
          </p:cNvPr>
          <p:cNvSpPr/>
          <p:nvPr/>
        </p:nvSpPr>
        <p:spPr>
          <a:xfrm>
            <a:off x="9628598" y="3916918"/>
            <a:ext cx="2147299" cy="1220161"/>
          </a:xfrm>
          <a:prstGeom prst="wedgeEllipseCallout">
            <a:avLst>
              <a:gd name="adj1" fmla="val -108871"/>
              <a:gd name="adj2" fmla="val -6702"/>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Now instruction is in opcode format</a:t>
            </a:r>
          </a:p>
        </p:txBody>
      </p:sp>
    </p:spTree>
    <p:extLst>
      <p:ext uri="{BB962C8B-B14F-4D97-AF65-F5344CB8AC3E}">
        <p14:creationId xmlns:p14="http://schemas.microsoft.com/office/powerpoint/2010/main" val="41489260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a:p>
        </p:txBody>
      </p:sp>
      <p:pic>
        <p:nvPicPr>
          <p:cNvPr id="1026" name="Picture 2" descr="What Does RISC and CISC Mean in 2020? | by Erik Engheim | The Startup |  Medium">
            <a:extLst>
              <a:ext uri="{FF2B5EF4-FFF2-40B4-BE49-F238E27FC236}">
                <a16:creationId xmlns:a16="http://schemas.microsoft.com/office/drawing/2014/main" id="{0EEFD82F-513A-D4E3-211D-C75FFF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604963"/>
            <a:ext cx="10734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36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0B63-9C78-0293-071B-B4B96E63CDD6}"/>
              </a:ext>
            </a:extLst>
          </p:cNvPr>
          <p:cNvSpPr>
            <a:spLocks noGrp="1"/>
          </p:cNvSpPr>
          <p:nvPr>
            <p:ph type="title"/>
          </p:nvPr>
        </p:nvSpPr>
        <p:spPr/>
        <p:txBody>
          <a:bodyPr>
            <a:normAutofit fontScale="90000"/>
          </a:bodyPr>
          <a:lstStyle/>
          <a:p>
            <a:r>
              <a:rPr lang="en-IN" dirty="0"/>
              <a:t>Computer </a:t>
            </a:r>
            <a:br>
              <a:rPr lang="en-IN" dirty="0"/>
            </a:br>
            <a:r>
              <a:rPr lang="en-IN" dirty="0"/>
              <a:t>Level </a:t>
            </a:r>
            <a:br>
              <a:rPr lang="en-IN" dirty="0"/>
            </a:br>
            <a:r>
              <a:rPr lang="en-IN" dirty="0"/>
              <a:t>Hierarchy</a:t>
            </a:r>
          </a:p>
        </p:txBody>
      </p:sp>
      <p:sp>
        <p:nvSpPr>
          <p:cNvPr id="3" name="Content Placeholder 2">
            <a:extLst>
              <a:ext uri="{FF2B5EF4-FFF2-40B4-BE49-F238E27FC236}">
                <a16:creationId xmlns:a16="http://schemas.microsoft.com/office/drawing/2014/main" id="{FC5C2CE3-3C43-77F4-8988-6DE2E85E72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8691FE-EB42-C428-7CAB-3DFF37D0FB90}"/>
              </a:ext>
            </a:extLst>
          </p:cNvPr>
          <p:cNvPicPr>
            <a:picLocks noChangeAspect="1"/>
          </p:cNvPicPr>
          <p:nvPr/>
        </p:nvPicPr>
        <p:blipFill>
          <a:blip r:embed="rId2"/>
          <a:stretch>
            <a:fillRect/>
          </a:stretch>
        </p:blipFill>
        <p:spPr>
          <a:xfrm>
            <a:off x="4432033" y="0"/>
            <a:ext cx="6201720" cy="6247916"/>
          </a:xfrm>
          <a:prstGeom prst="rect">
            <a:avLst/>
          </a:prstGeom>
        </p:spPr>
      </p:pic>
    </p:spTree>
    <p:extLst>
      <p:ext uri="{BB962C8B-B14F-4D97-AF65-F5344CB8AC3E}">
        <p14:creationId xmlns:p14="http://schemas.microsoft.com/office/powerpoint/2010/main" val="13166988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dirty="0"/>
          </a:p>
        </p:txBody>
      </p:sp>
      <p:pic>
        <p:nvPicPr>
          <p:cNvPr id="3074" name="Picture 2" descr="Difference between RISC and CISC - Reduced &amp; Complex Instruction Set  Computing">
            <a:extLst>
              <a:ext uri="{FF2B5EF4-FFF2-40B4-BE49-F238E27FC236}">
                <a16:creationId xmlns:a16="http://schemas.microsoft.com/office/drawing/2014/main" id="{D666773F-287B-36C4-6874-9B5275838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688" y="242353"/>
            <a:ext cx="6929375" cy="580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3823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1</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fontScale="92500"/>
          </a:bodyPr>
          <a:lstStyle/>
          <a:p>
            <a:r>
              <a:rPr lang="en-US" sz="3200" dirty="0"/>
              <a:t>During the late 70s machine languages had complex instructions </a:t>
            </a:r>
          </a:p>
          <a:p>
            <a:r>
              <a:rPr lang="en-US" sz="3200" dirty="0"/>
              <a:t>Later, in 1980, a group at Berkeley decided to use simple instructions</a:t>
            </a:r>
          </a:p>
          <a:p>
            <a:r>
              <a:rPr lang="en-US" sz="3200" dirty="0"/>
              <a:t>They used the term </a:t>
            </a:r>
            <a:r>
              <a:rPr lang="en-US" sz="3200" b="1" dirty="0"/>
              <a:t>RISC</a:t>
            </a:r>
            <a:r>
              <a:rPr lang="en-US" sz="3200" dirty="0"/>
              <a:t> for this concept and named  their CPU chip the RISC I</a:t>
            </a:r>
          </a:p>
          <a:p>
            <a:r>
              <a:rPr lang="en-US" sz="3200" dirty="0"/>
              <a:t>Key concept: Designing instructions that  could be issued (started) quickly is key to good performance</a:t>
            </a:r>
          </a:p>
          <a:p>
            <a:r>
              <a:rPr lang="en-US" sz="3200" b="1" dirty="0"/>
              <a:t>How many instructions a computer can start per second is more important than how much time one instruction takes to execute</a:t>
            </a:r>
            <a:endParaRPr lang="en-IN" sz="3200" b="1" dirty="0"/>
          </a:p>
        </p:txBody>
      </p:sp>
    </p:spTree>
    <p:extLst>
      <p:ext uri="{BB962C8B-B14F-4D97-AF65-F5344CB8AC3E}">
        <p14:creationId xmlns:p14="http://schemas.microsoft.com/office/powerpoint/2010/main" val="1882719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2</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a:bodyPr>
          <a:lstStyle/>
          <a:p>
            <a:r>
              <a:rPr lang="en-US" dirty="0"/>
              <a:t>Simple processors (RISC) used about 50 instructions, popular IBM Mainframe and other computers (CISC) had 200-300 instructions</a:t>
            </a:r>
          </a:p>
          <a:p>
            <a:r>
              <a:rPr lang="en-US" b="1" dirty="0"/>
              <a:t>RISC: Reduced Instruction Set Computer</a:t>
            </a:r>
          </a:p>
          <a:p>
            <a:r>
              <a:rPr lang="en-US" b="1" dirty="0"/>
              <a:t>CISC</a:t>
            </a:r>
            <a:r>
              <a:rPr lang="en-US" dirty="0"/>
              <a:t>: </a:t>
            </a:r>
            <a:r>
              <a:rPr lang="en-US" b="1" dirty="0"/>
              <a:t>Complex Instruction Set Computer</a:t>
            </a:r>
          </a:p>
        </p:txBody>
      </p:sp>
    </p:spTree>
    <p:extLst>
      <p:ext uri="{BB962C8B-B14F-4D97-AF65-F5344CB8AC3E}">
        <p14:creationId xmlns:p14="http://schemas.microsoft.com/office/powerpoint/2010/main" val="13419527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Why RISC?</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a:xfrm>
            <a:off x="838200" y="1805077"/>
            <a:ext cx="10515600" cy="4351338"/>
          </a:xfrm>
        </p:spPr>
        <p:txBody>
          <a:bodyPr>
            <a:normAutofit lnSpcReduction="10000"/>
          </a:bodyPr>
          <a:lstStyle/>
          <a:p>
            <a:r>
              <a:rPr lang="en-US" sz="3200" b="1" dirty="0"/>
              <a:t>RISC</a:t>
            </a:r>
            <a:r>
              <a:rPr lang="en-US" sz="3200" dirty="0"/>
              <a:t>: The best way to design a computer was to have a small number of simple instructions that execute in one cycle of the data path of by fetching  two registers, combining them somehow (e.g., adding or ANDing them), and storing the result back in a register</a:t>
            </a:r>
          </a:p>
          <a:p>
            <a:r>
              <a:rPr lang="en-US" sz="3200" dirty="0"/>
              <a:t>Their argument was that even if a RISC machine  takes four or five instructions to do what a CISC machine does in one instruction,  if the RISC instructions are 10 times as fast, RISC wins</a:t>
            </a:r>
          </a:p>
          <a:p>
            <a:r>
              <a:rPr lang="en-US" sz="3200" dirty="0"/>
              <a:t>Example: Instead of </a:t>
            </a:r>
            <a:r>
              <a:rPr lang="en-US" sz="3200" i="1" dirty="0"/>
              <a:t>2 x 4 (multiply)</a:t>
            </a:r>
            <a:r>
              <a:rPr lang="en-US" sz="3200" dirty="0"/>
              <a:t>, </a:t>
            </a:r>
            <a:r>
              <a:rPr lang="en-US" sz="3200" i="1" dirty="0"/>
              <a:t>add </a:t>
            </a:r>
            <a:r>
              <a:rPr lang="en-US" sz="3200" dirty="0"/>
              <a:t>2 to itself 4 times </a:t>
            </a:r>
            <a:endParaRPr lang="en-US" sz="3200" i="1" dirty="0"/>
          </a:p>
        </p:txBody>
      </p:sp>
    </p:spTree>
    <p:extLst>
      <p:ext uri="{BB962C8B-B14F-4D97-AF65-F5344CB8AC3E}">
        <p14:creationId xmlns:p14="http://schemas.microsoft.com/office/powerpoint/2010/main" val="35717159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1</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All Instructions Are Directly Executed by Hardware </a:t>
            </a:r>
          </a:p>
          <a:p>
            <a:pPr lvl="1"/>
            <a:r>
              <a:rPr lang="en-US" sz="3200" dirty="0"/>
              <a:t>No interpretation  </a:t>
            </a:r>
          </a:p>
          <a:p>
            <a:r>
              <a:rPr lang="en-US" sz="3600" b="1" dirty="0"/>
              <a:t>Maximize the Rate at Which Instructions Are Issued </a:t>
            </a:r>
            <a:r>
              <a:rPr lang="en-US" sz="3600" dirty="0"/>
              <a:t> </a:t>
            </a:r>
          </a:p>
          <a:p>
            <a:pPr lvl="1"/>
            <a:r>
              <a:rPr lang="en-US" sz="3200" dirty="0"/>
              <a:t>Modern computers start as many instructions per second as possible (e.g. a 500-MIPS processor). </a:t>
            </a:r>
          </a:p>
          <a:p>
            <a:r>
              <a:rPr lang="en-US" sz="3600" b="1" dirty="0"/>
              <a:t>Instructions Should Be Easy to Decode </a:t>
            </a:r>
            <a:r>
              <a:rPr lang="en-US" sz="3600" dirty="0"/>
              <a:t> </a:t>
            </a:r>
          </a:p>
          <a:p>
            <a:pPr lvl="1"/>
            <a:r>
              <a:rPr lang="en-US" sz="3200" dirty="0"/>
              <a:t>If an instruction is of fixed length, and has a  small number of fields, it is easier to execute</a:t>
            </a:r>
            <a:endParaRPr lang="en-IN" sz="3200" dirty="0"/>
          </a:p>
        </p:txBody>
      </p:sp>
    </p:spTree>
    <p:extLst>
      <p:ext uri="{BB962C8B-B14F-4D97-AF65-F5344CB8AC3E}">
        <p14:creationId xmlns:p14="http://schemas.microsoft.com/office/powerpoint/2010/main" val="18988610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2</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Only Loads and Stores Should Reference Memory</a:t>
            </a:r>
            <a:r>
              <a:rPr lang="en-US" sz="3600" dirty="0"/>
              <a:t>  </a:t>
            </a:r>
          </a:p>
          <a:p>
            <a:pPr lvl="1"/>
            <a:r>
              <a:rPr lang="en-US" sz="3200" dirty="0"/>
              <a:t>Only LOAD and STORE instructions should reference  memory. All other instructions should operate only on registers.  </a:t>
            </a:r>
          </a:p>
          <a:p>
            <a:r>
              <a:rPr lang="en-US" sz="3600" b="1" dirty="0"/>
              <a:t>Provide Plenty of Registers  </a:t>
            </a:r>
          </a:p>
          <a:p>
            <a:pPr lvl="1"/>
            <a:r>
              <a:rPr lang="en-US" sz="3200" dirty="0"/>
              <a:t>Since accessing memory is relatively slow, many registers (at least 32) need to  be provided.</a:t>
            </a:r>
            <a:endParaRPr lang="en-IN" sz="3200" dirty="0"/>
          </a:p>
        </p:txBody>
      </p:sp>
    </p:spTree>
    <p:extLst>
      <p:ext uri="{BB962C8B-B14F-4D97-AF65-F5344CB8AC3E}">
        <p14:creationId xmlns:p14="http://schemas.microsoft.com/office/powerpoint/2010/main" val="36527139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36C3-5DEE-480A-6C7F-579F9F0B65E2}"/>
              </a:ext>
            </a:extLst>
          </p:cNvPr>
          <p:cNvSpPr>
            <a:spLocks noGrp="1"/>
          </p:cNvSpPr>
          <p:nvPr>
            <p:ph type="title"/>
          </p:nvPr>
        </p:nvSpPr>
        <p:spPr/>
        <p:txBody>
          <a:bodyPr/>
          <a:lstStyle/>
          <a:p>
            <a:r>
              <a:rPr lang="en-IN" dirty="0"/>
              <a:t>RISC – Two Important Characteristics</a:t>
            </a:r>
          </a:p>
        </p:txBody>
      </p:sp>
      <p:sp>
        <p:nvSpPr>
          <p:cNvPr id="3" name="Content Placeholder 2">
            <a:extLst>
              <a:ext uri="{FF2B5EF4-FFF2-40B4-BE49-F238E27FC236}">
                <a16:creationId xmlns:a16="http://schemas.microsoft.com/office/drawing/2014/main" id="{117AC015-355F-7AB3-A442-0D2AC7FC755D}"/>
              </a:ext>
            </a:extLst>
          </p:cNvPr>
          <p:cNvSpPr>
            <a:spLocks noGrp="1"/>
          </p:cNvSpPr>
          <p:nvPr>
            <p:ph idx="1"/>
          </p:nvPr>
        </p:nvSpPr>
        <p:spPr/>
        <p:txBody>
          <a:bodyPr/>
          <a:lstStyle/>
          <a:p>
            <a:r>
              <a:rPr lang="en-US" dirty="0"/>
              <a:t>Each instruction should in a single word in memory.</a:t>
            </a:r>
          </a:p>
          <a:p>
            <a:r>
              <a:rPr lang="en-US" dirty="0"/>
              <a:t>It has Load/Store instruction to access memory operands.</a:t>
            </a:r>
          </a:p>
          <a:p>
            <a:endParaRPr lang="en-US" dirty="0"/>
          </a:p>
          <a:p>
            <a:r>
              <a:rPr lang="en-US" dirty="0"/>
              <a:t>In RISC instruction performing arithmetic and logic operation, all the operands must be in the processor register or either of one operand must be explicitly mentioned within the instruction. </a:t>
            </a:r>
          </a:p>
          <a:p>
            <a:r>
              <a:rPr lang="en-US" dirty="0"/>
              <a:t>This is because RISC instruction can perform the arithmetic and logic operation only on the operand of processor registers.</a:t>
            </a:r>
            <a:endParaRPr lang="en-IN" dirty="0"/>
          </a:p>
        </p:txBody>
      </p:sp>
    </p:spTree>
    <p:extLst>
      <p:ext uri="{BB962C8B-B14F-4D97-AF65-F5344CB8AC3E}">
        <p14:creationId xmlns:p14="http://schemas.microsoft.com/office/powerpoint/2010/main" val="27981465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E1A8-B337-100C-ED99-BC294F009167}"/>
              </a:ext>
            </a:extLst>
          </p:cNvPr>
          <p:cNvSpPr>
            <a:spLocks noGrp="1"/>
          </p:cNvSpPr>
          <p:nvPr>
            <p:ph type="title"/>
          </p:nvPr>
        </p:nvSpPr>
        <p:spPr/>
        <p:txBody>
          <a:bodyPr/>
          <a:lstStyle/>
          <a:p>
            <a:r>
              <a:rPr lang="en-IN" dirty="0"/>
              <a:t>Pipelining</a:t>
            </a:r>
          </a:p>
        </p:txBody>
      </p:sp>
      <p:sp>
        <p:nvSpPr>
          <p:cNvPr id="3" name="Content Placeholder 2">
            <a:extLst>
              <a:ext uri="{FF2B5EF4-FFF2-40B4-BE49-F238E27FC236}">
                <a16:creationId xmlns:a16="http://schemas.microsoft.com/office/drawing/2014/main" id="{4B14E850-1279-AEF1-2D49-BDAC5A7E367A}"/>
              </a:ext>
            </a:extLst>
          </p:cNvPr>
          <p:cNvSpPr>
            <a:spLocks noGrp="1"/>
          </p:cNvSpPr>
          <p:nvPr>
            <p:ph idx="1"/>
          </p:nvPr>
        </p:nvSpPr>
        <p:spPr/>
        <p:txBody>
          <a:bodyPr>
            <a:normAutofit fontScale="77500" lnSpcReduction="20000"/>
          </a:bodyPr>
          <a:lstStyle/>
          <a:p>
            <a:r>
              <a:rPr lang="en-US" i="1" dirty="0"/>
              <a:t>The actual fetching of instructions from memory </a:t>
            </a:r>
            <a:r>
              <a:rPr lang="en-US" dirty="0"/>
              <a:t>is a major bottleneck in instruction execution speed</a:t>
            </a:r>
          </a:p>
          <a:p>
            <a:r>
              <a:rPr lang="en-US" dirty="0"/>
              <a:t>To solve this problem,  computers have the ability  to fetch instructions from memory in advance, so they would be there when they  were needed</a:t>
            </a:r>
          </a:p>
          <a:p>
            <a:r>
              <a:rPr lang="en-US" dirty="0"/>
              <a:t>These instructions were stored in a special set of registers called the  </a:t>
            </a:r>
            <a:r>
              <a:rPr lang="en-US" b="1" dirty="0"/>
              <a:t>prefetch buffer</a:t>
            </a:r>
          </a:p>
          <a:p>
            <a:r>
              <a:rPr lang="en-US" dirty="0"/>
              <a:t>This way, when an instruction was needed, it could usually be  taken from the prefetch buffer rather than waiting for a memory read to complete</a:t>
            </a:r>
          </a:p>
          <a:p>
            <a:r>
              <a:rPr lang="en-US" dirty="0"/>
              <a:t>In effect, prefetching divides instruction execution into two parts: </a:t>
            </a:r>
            <a:r>
              <a:rPr lang="en-US" b="1" dirty="0"/>
              <a:t>fetching </a:t>
            </a:r>
            <a:r>
              <a:rPr lang="en-US" dirty="0"/>
              <a:t>and  </a:t>
            </a:r>
            <a:r>
              <a:rPr lang="en-US" b="1" dirty="0"/>
              <a:t>actual execution</a:t>
            </a:r>
          </a:p>
          <a:p>
            <a:r>
              <a:rPr lang="en-US" dirty="0"/>
              <a:t>The concept of a </a:t>
            </a:r>
            <a:r>
              <a:rPr lang="en-US" b="1" dirty="0"/>
              <a:t>pipeline </a:t>
            </a:r>
            <a:r>
              <a:rPr lang="en-US" dirty="0"/>
              <a:t>carries this strategy much further</a:t>
            </a:r>
          </a:p>
          <a:p>
            <a:r>
              <a:rPr lang="en-US" dirty="0"/>
              <a:t>Instead of being divided into only two parts, instruction execution is often divided  into many (often a dozen or more) parts, each one handled by a dedicated piece of  hardware, all of which can run in parallel</a:t>
            </a:r>
            <a:endParaRPr lang="en-IN" dirty="0"/>
          </a:p>
        </p:txBody>
      </p:sp>
    </p:spTree>
    <p:extLst>
      <p:ext uri="{BB962C8B-B14F-4D97-AF65-F5344CB8AC3E}">
        <p14:creationId xmlns:p14="http://schemas.microsoft.com/office/powerpoint/2010/main" val="38722734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1</a:t>
            </a:r>
          </a:p>
        </p:txBody>
      </p:sp>
      <p:sp>
        <p:nvSpPr>
          <p:cNvPr id="3" name="Content Placeholder 2">
            <a:extLst>
              <a:ext uri="{FF2B5EF4-FFF2-40B4-BE49-F238E27FC236}">
                <a16:creationId xmlns:a16="http://schemas.microsoft.com/office/drawing/2014/main" id="{44B029E4-D2B9-A3E7-667A-42FB3D5CB4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FBB8E8-FA9B-BE9A-BCF0-C553A47A0188}"/>
              </a:ext>
            </a:extLst>
          </p:cNvPr>
          <p:cNvPicPr>
            <a:picLocks noChangeAspect="1"/>
          </p:cNvPicPr>
          <p:nvPr/>
        </p:nvPicPr>
        <p:blipFill>
          <a:blip r:embed="rId2"/>
          <a:stretch>
            <a:fillRect/>
          </a:stretch>
        </p:blipFill>
        <p:spPr>
          <a:xfrm>
            <a:off x="2599162" y="1167868"/>
            <a:ext cx="8342815" cy="5234054"/>
          </a:xfrm>
          <a:prstGeom prst="rect">
            <a:avLst/>
          </a:prstGeom>
        </p:spPr>
      </p:pic>
    </p:spTree>
    <p:extLst>
      <p:ext uri="{BB962C8B-B14F-4D97-AF65-F5344CB8AC3E}">
        <p14:creationId xmlns:p14="http://schemas.microsoft.com/office/powerpoint/2010/main" val="38984252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2</a:t>
            </a:r>
          </a:p>
        </p:txBody>
      </p:sp>
      <p:sp>
        <p:nvSpPr>
          <p:cNvPr id="3" name="Content Placeholder 2">
            <a:extLst>
              <a:ext uri="{FF2B5EF4-FFF2-40B4-BE49-F238E27FC236}">
                <a16:creationId xmlns:a16="http://schemas.microsoft.com/office/drawing/2014/main" id="{44B029E4-D2B9-A3E7-667A-42FB3D5CB4AE}"/>
              </a:ext>
            </a:extLst>
          </p:cNvPr>
          <p:cNvSpPr>
            <a:spLocks noGrp="1"/>
          </p:cNvSpPr>
          <p:nvPr>
            <p:ph idx="1"/>
          </p:nvPr>
        </p:nvSpPr>
        <p:spPr/>
        <p:txBody>
          <a:bodyPr>
            <a:normAutofit lnSpcReduction="10000"/>
          </a:bodyPr>
          <a:lstStyle/>
          <a:p>
            <a:r>
              <a:rPr lang="en-IN" dirty="0"/>
              <a:t>One instruction is processed at one time</a:t>
            </a:r>
          </a:p>
          <a:p>
            <a:r>
              <a:rPr lang="en-IN" dirty="0"/>
              <a:t>Each instruction moves through all the four phases of its lifecycle (fetch-decode-execute-write) during one clock cycle</a:t>
            </a:r>
          </a:p>
          <a:p>
            <a:r>
              <a:rPr lang="en-IN" dirty="0"/>
              <a:t>One clock cycle = One instruction</a:t>
            </a:r>
          </a:p>
          <a:p>
            <a:r>
              <a:rPr lang="en-IN" dirty="0"/>
              <a:t>Example:</a:t>
            </a:r>
          </a:p>
          <a:p>
            <a:pPr lvl="1"/>
            <a:r>
              <a:rPr lang="en-IN" dirty="0"/>
              <a:t>The </a:t>
            </a:r>
            <a:r>
              <a:rPr lang="en-IN" dirty="0">
                <a:solidFill>
                  <a:srgbClr val="0070C0"/>
                </a:solidFill>
              </a:rPr>
              <a:t>blue</a:t>
            </a:r>
            <a:r>
              <a:rPr lang="en-IN" dirty="0"/>
              <a:t> instruction leaves the code stage area, enters the processor, and then advances through the phases of its lifecycle over the 4 nanosecond time period</a:t>
            </a:r>
          </a:p>
          <a:p>
            <a:pPr lvl="1"/>
            <a:r>
              <a:rPr lang="en-IN" dirty="0"/>
              <a:t>The end of the 4</a:t>
            </a:r>
            <a:r>
              <a:rPr lang="en-IN" baseline="30000" dirty="0"/>
              <a:t>th</a:t>
            </a:r>
            <a:r>
              <a:rPr lang="en-IN" dirty="0"/>
              <a:t> nanosecond is also the end of the first clock cycle</a:t>
            </a:r>
          </a:p>
          <a:p>
            <a:pPr lvl="1"/>
            <a:r>
              <a:rPr lang="en-IN" dirty="0"/>
              <a:t>The </a:t>
            </a:r>
            <a:r>
              <a:rPr lang="en-IN" dirty="0">
                <a:solidFill>
                  <a:srgbClr val="0070C0"/>
                </a:solidFill>
              </a:rPr>
              <a:t>blue</a:t>
            </a:r>
            <a:r>
              <a:rPr lang="en-IN" dirty="0"/>
              <a:t> instruction has completed, and now the </a:t>
            </a:r>
            <a:r>
              <a:rPr lang="en-IN" dirty="0">
                <a:solidFill>
                  <a:srgbClr val="FF0000"/>
                </a:solidFill>
              </a:rPr>
              <a:t>red</a:t>
            </a:r>
            <a:r>
              <a:rPr lang="en-IN" dirty="0"/>
              <a:t> instruction can start</a:t>
            </a:r>
          </a:p>
          <a:p>
            <a:pPr lvl="1"/>
            <a:r>
              <a:rPr lang="en-IN" dirty="0"/>
              <a:t>So, if we have 4 instructions, it will take 4 x 4 = 16 nanoseconds to complete</a:t>
            </a:r>
          </a:p>
        </p:txBody>
      </p:sp>
    </p:spTree>
    <p:extLst>
      <p:ext uri="{BB962C8B-B14F-4D97-AF65-F5344CB8AC3E}">
        <p14:creationId xmlns:p14="http://schemas.microsoft.com/office/powerpoint/2010/main" val="200017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81578-9295-6F48-E1AB-E93F5192FB12}"/>
              </a:ext>
            </a:extLst>
          </p:cNvPr>
          <p:cNvSpPr>
            <a:spLocks noGrp="1"/>
          </p:cNvSpPr>
          <p:nvPr>
            <p:ph type="title"/>
          </p:nvPr>
        </p:nvSpPr>
        <p:spPr/>
        <p:txBody>
          <a:bodyPr/>
          <a:lstStyle/>
          <a:p>
            <a:r>
              <a:rPr lang="en-IN" dirty="0"/>
              <a:t>Basics and History</a:t>
            </a:r>
          </a:p>
        </p:txBody>
      </p:sp>
      <p:sp>
        <p:nvSpPr>
          <p:cNvPr id="5" name="Text Placeholder 4">
            <a:extLst>
              <a:ext uri="{FF2B5EF4-FFF2-40B4-BE49-F238E27FC236}">
                <a16:creationId xmlns:a16="http://schemas.microsoft.com/office/drawing/2014/main" id="{9C447D63-F796-4111-C73B-0BD37A74B6E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0291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lstStyle/>
          <a:p>
            <a:r>
              <a:rPr lang="en-IN" dirty="0"/>
              <a:t>Level 6: The User Level</a:t>
            </a:r>
          </a:p>
          <a:p>
            <a:pPr lvl="1"/>
            <a:r>
              <a:rPr lang="en-IN" dirty="0"/>
              <a:t>Program execution and user interface level</a:t>
            </a:r>
          </a:p>
          <a:p>
            <a:pPr lvl="1"/>
            <a:r>
              <a:rPr lang="en-IN" dirty="0"/>
              <a:t>Generally most familiar to us</a:t>
            </a:r>
          </a:p>
          <a:p>
            <a:r>
              <a:rPr lang="en-IN" dirty="0"/>
              <a:t>Level 5: High-level Language Level</a:t>
            </a:r>
          </a:p>
          <a:p>
            <a:pPr lvl="1"/>
            <a:r>
              <a:rPr lang="en-IN" dirty="0"/>
              <a:t>Programming languages such as Java, C, Python</a:t>
            </a:r>
          </a:p>
          <a:p>
            <a:r>
              <a:rPr lang="en-IN" dirty="0"/>
              <a:t>Level 4: Assembly-level Language Level</a:t>
            </a:r>
          </a:p>
          <a:p>
            <a:pPr lvl="1"/>
            <a:r>
              <a:rPr lang="en-IN" dirty="0"/>
              <a:t>Acts on the assembly language produced from level 5, as well as instructions programmed directly at this level</a:t>
            </a:r>
          </a:p>
          <a:p>
            <a:endParaRPr lang="en-IN" dirty="0"/>
          </a:p>
          <a:p>
            <a:endParaRPr lang="en-IN" dirty="0"/>
          </a:p>
          <a:p>
            <a:pPr lvl="1"/>
            <a:endParaRPr lang="en-IN" dirty="0"/>
          </a:p>
        </p:txBody>
      </p:sp>
    </p:spTree>
    <p:extLst>
      <p:ext uri="{BB962C8B-B14F-4D97-AF65-F5344CB8AC3E}">
        <p14:creationId xmlns:p14="http://schemas.microsoft.com/office/powerpoint/2010/main" val="39673024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1</a:t>
            </a:r>
          </a:p>
        </p:txBody>
      </p:sp>
      <p:sp>
        <p:nvSpPr>
          <p:cNvPr id="3" name="Content Placeholder 2">
            <a:extLst>
              <a:ext uri="{FF2B5EF4-FFF2-40B4-BE49-F238E27FC236}">
                <a16:creationId xmlns:a16="http://schemas.microsoft.com/office/drawing/2014/main" id="{EB6324C0-D1BA-5E2B-99DC-DDDFB3A136E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302396-195F-B3C6-6783-2BC63C3FC19B}"/>
              </a:ext>
            </a:extLst>
          </p:cNvPr>
          <p:cNvPicPr>
            <a:picLocks noChangeAspect="1"/>
          </p:cNvPicPr>
          <p:nvPr/>
        </p:nvPicPr>
        <p:blipFill>
          <a:blip r:embed="rId2"/>
          <a:stretch>
            <a:fillRect/>
          </a:stretch>
        </p:blipFill>
        <p:spPr>
          <a:xfrm>
            <a:off x="2718888" y="1228431"/>
            <a:ext cx="7401156" cy="5370211"/>
          </a:xfrm>
          <a:prstGeom prst="rect">
            <a:avLst/>
          </a:prstGeom>
        </p:spPr>
      </p:pic>
    </p:spTree>
    <p:extLst>
      <p:ext uri="{BB962C8B-B14F-4D97-AF65-F5344CB8AC3E}">
        <p14:creationId xmlns:p14="http://schemas.microsoft.com/office/powerpoint/2010/main" val="32236713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2</a:t>
            </a:r>
          </a:p>
        </p:txBody>
      </p:sp>
      <p:sp>
        <p:nvSpPr>
          <p:cNvPr id="3" name="Content Placeholder 2">
            <a:extLst>
              <a:ext uri="{FF2B5EF4-FFF2-40B4-BE49-F238E27FC236}">
                <a16:creationId xmlns:a16="http://schemas.microsoft.com/office/drawing/2014/main" id="{EB6324C0-D1BA-5E2B-99DC-DDDFB3A136EA}"/>
              </a:ext>
            </a:extLst>
          </p:cNvPr>
          <p:cNvSpPr>
            <a:spLocks noGrp="1"/>
          </p:cNvSpPr>
          <p:nvPr>
            <p:ph idx="1"/>
          </p:nvPr>
        </p:nvSpPr>
        <p:spPr/>
        <p:txBody>
          <a:bodyPr>
            <a:normAutofit fontScale="92500" lnSpcReduction="10000"/>
          </a:bodyPr>
          <a:lstStyle/>
          <a:p>
            <a:r>
              <a:rPr lang="en-US" b="1" dirty="0"/>
              <a:t>Pipelining</a:t>
            </a:r>
            <a:r>
              <a:rPr lang="en-US" dirty="0"/>
              <a:t> a processor means breaking down its instruction execution process into a series of discrete </a:t>
            </a:r>
            <a:r>
              <a:rPr lang="en-US" b="1" dirty="0"/>
              <a:t>pipeline stages </a:t>
            </a:r>
            <a:r>
              <a:rPr lang="en-US" dirty="0"/>
              <a:t>that can be completed in sequence by specialized hardware</a:t>
            </a:r>
          </a:p>
          <a:p>
            <a:r>
              <a:rPr lang="en-US" dirty="0"/>
              <a:t>Suppose each of these four pipeline stages takes exactly 1 ns to finish its work on an instruction </a:t>
            </a:r>
          </a:p>
          <a:p>
            <a:r>
              <a:rPr lang="en-US" dirty="0"/>
              <a:t>Now, the original single-cycle processor’s 4 ns execution process is now broken down into four discrete, sequential pipeline stages of 1 ns each</a:t>
            </a:r>
          </a:p>
          <a:p>
            <a:r>
              <a:rPr lang="en-US" dirty="0"/>
              <a:t>At the beginning of the first nanosecond, the blue instruction enters the fetch stage. After that nanosecond is complete, the second nanosecond begins and the blue instruction moves on to the decode stage, while the next instruction, the red one, starts to make its way from code storage to the processor (i.e., it enters the fetch stage). And so on …</a:t>
            </a:r>
            <a:endParaRPr lang="en-IN" dirty="0"/>
          </a:p>
        </p:txBody>
      </p:sp>
    </p:spTree>
    <p:extLst>
      <p:ext uri="{BB962C8B-B14F-4D97-AF65-F5344CB8AC3E}">
        <p14:creationId xmlns:p14="http://schemas.microsoft.com/office/powerpoint/2010/main" val="2995916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E8F56-CA2C-49EF-2E9F-E496DE654A4A}"/>
              </a:ext>
            </a:extLst>
          </p:cNvPr>
          <p:cNvSpPr>
            <a:spLocks noGrp="1"/>
          </p:cNvSpPr>
          <p:nvPr>
            <p:ph type="title"/>
          </p:nvPr>
        </p:nvSpPr>
        <p:spPr/>
        <p:txBody>
          <a:bodyPr/>
          <a:lstStyle/>
          <a:p>
            <a:r>
              <a:rPr lang="en-IN" dirty="0"/>
              <a:t>Parallel Processing and Vector Processing</a:t>
            </a:r>
          </a:p>
        </p:txBody>
      </p:sp>
      <p:sp>
        <p:nvSpPr>
          <p:cNvPr id="5" name="Text Placeholder 4">
            <a:extLst>
              <a:ext uri="{FF2B5EF4-FFF2-40B4-BE49-F238E27FC236}">
                <a16:creationId xmlns:a16="http://schemas.microsoft.com/office/drawing/2014/main" id="{07BDCEAD-2354-747F-1E36-AADF10C29A4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768612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2526-96A4-3DD2-0B0E-10E3CF39AE3C}"/>
              </a:ext>
            </a:extLst>
          </p:cNvPr>
          <p:cNvSpPr>
            <a:spLocks noGrp="1"/>
          </p:cNvSpPr>
          <p:nvPr>
            <p:ph type="title"/>
          </p:nvPr>
        </p:nvSpPr>
        <p:spPr/>
        <p:txBody>
          <a:bodyPr/>
          <a:lstStyle/>
          <a:p>
            <a:r>
              <a:rPr lang="en-IN" dirty="0"/>
              <a:t>Parallel Computing – The Need</a:t>
            </a:r>
          </a:p>
        </p:txBody>
      </p:sp>
      <p:sp>
        <p:nvSpPr>
          <p:cNvPr id="3" name="Content Placeholder 2">
            <a:extLst>
              <a:ext uri="{FF2B5EF4-FFF2-40B4-BE49-F238E27FC236}">
                <a16:creationId xmlns:a16="http://schemas.microsoft.com/office/drawing/2014/main" id="{5660C654-0932-FAAE-E349-211183BDA25E}"/>
              </a:ext>
            </a:extLst>
          </p:cNvPr>
          <p:cNvSpPr>
            <a:spLocks noGrp="1"/>
          </p:cNvSpPr>
          <p:nvPr>
            <p:ph idx="1"/>
          </p:nvPr>
        </p:nvSpPr>
        <p:spPr/>
        <p:txBody>
          <a:bodyPr>
            <a:normAutofit/>
          </a:bodyPr>
          <a:lstStyle/>
          <a:p>
            <a:r>
              <a:rPr lang="en-US" dirty="0"/>
              <a:t>Although computers keep getting faster, the demands placed on them are  increasing faster</a:t>
            </a:r>
          </a:p>
          <a:p>
            <a:r>
              <a:rPr lang="en-US" dirty="0"/>
              <a:t>Therefore, in order to be able to handle larger and larger problems, computer  architects are turning increasingly to parallel computers</a:t>
            </a:r>
          </a:p>
          <a:p>
            <a:r>
              <a:rPr lang="en-US" dirty="0"/>
              <a:t>While it may not be possible to build a computer with one CPU and a cycle time of 0.001 </a:t>
            </a:r>
            <a:r>
              <a:rPr lang="en-US" dirty="0" err="1"/>
              <a:t>nsec</a:t>
            </a:r>
            <a:r>
              <a:rPr lang="en-US" dirty="0"/>
              <a:t>, it may well  be possible to build one with 1000 CPUs each with a cycle time of 1 </a:t>
            </a:r>
            <a:r>
              <a:rPr lang="en-US" dirty="0" err="1"/>
              <a:t>nsec</a:t>
            </a:r>
            <a:endParaRPr lang="en-US" dirty="0"/>
          </a:p>
          <a:p>
            <a:r>
              <a:rPr lang="en-US" dirty="0"/>
              <a:t>Although the latter design uses slower CPUs, its total computing capacity is theoretically the same</a:t>
            </a:r>
            <a:endParaRPr lang="en-IN" dirty="0"/>
          </a:p>
        </p:txBody>
      </p:sp>
    </p:spTree>
    <p:extLst>
      <p:ext uri="{BB962C8B-B14F-4D97-AF65-F5344CB8AC3E}">
        <p14:creationId xmlns:p14="http://schemas.microsoft.com/office/powerpoint/2010/main" val="21840411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025-D46E-A937-0861-49383D62037B}"/>
              </a:ext>
            </a:extLst>
          </p:cNvPr>
          <p:cNvSpPr>
            <a:spLocks noGrp="1"/>
          </p:cNvSpPr>
          <p:nvPr>
            <p:ph type="title"/>
          </p:nvPr>
        </p:nvSpPr>
        <p:spPr/>
        <p:txBody>
          <a:bodyPr/>
          <a:lstStyle/>
          <a:p>
            <a:r>
              <a:rPr lang="en-IN" dirty="0"/>
              <a:t>Basic Concepts in Parallel Processing</a:t>
            </a:r>
          </a:p>
        </p:txBody>
      </p:sp>
      <p:sp>
        <p:nvSpPr>
          <p:cNvPr id="3" name="Content Placeholder 2">
            <a:extLst>
              <a:ext uri="{FF2B5EF4-FFF2-40B4-BE49-F238E27FC236}">
                <a16:creationId xmlns:a16="http://schemas.microsoft.com/office/drawing/2014/main" id="{FEAC97A0-8208-4F45-37D4-F88EC57D587B}"/>
              </a:ext>
            </a:extLst>
          </p:cNvPr>
          <p:cNvSpPr>
            <a:spLocks noGrp="1"/>
          </p:cNvSpPr>
          <p:nvPr>
            <p:ph idx="1"/>
          </p:nvPr>
        </p:nvSpPr>
        <p:spPr/>
        <p:txBody>
          <a:bodyPr/>
          <a:lstStyle/>
          <a:p>
            <a:r>
              <a:rPr lang="en-US" dirty="0"/>
              <a:t>Some computations can be programmed for two or more cooperating processes running in parallel (i.e., simultaneously, on different processors)</a:t>
            </a:r>
          </a:p>
          <a:p>
            <a:r>
              <a:rPr lang="en-US" dirty="0"/>
              <a:t>See next slide</a:t>
            </a:r>
          </a:p>
          <a:p>
            <a:endParaRPr lang="en-IN" dirty="0"/>
          </a:p>
        </p:txBody>
      </p:sp>
    </p:spTree>
    <p:extLst>
      <p:ext uri="{BB962C8B-B14F-4D97-AF65-F5344CB8AC3E}">
        <p14:creationId xmlns:p14="http://schemas.microsoft.com/office/powerpoint/2010/main" val="17751266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0641-487E-AE37-AF84-4B961832DD08}"/>
              </a:ext>
            </a:extLst>
          </p:cNvPr>
          <p:cNvSpPr>
            <a:spLocks noGrp="1"/>
          </p:cNvSpPr>
          <p:nvPr>
            <p:ph type="title"/>
          </p:nvPr>
        </p:nvSpPr>
        <p:spPr/>
        <p:txBody>
          <a:bodyPr/>
          <a:lstStyle/>
          <a:p>
            <a:r>
              <a:rPr lang="en-IN" dirty="0"/>
              <a:t>Parallel Processing in Computers</a:t>
            </a:r>
          </a:p>
        </p:txBody>
      </p:sp>
      <p:sp>
        <p:nvSpPr>
          <p:cNvPr id="3" name="Content Placeholder 2">
            <a:extLst>
              <a:ext uri="{FF2B5EF4-FFF2-40B4-BE49-F238E27FC236}">
                <a16:creationId xmlns:a16="http://schemas.microsoft.com/office/drawing/2014/main" id="{B72FEE6E-8FE2-95DB-A220-9792EF8E6555}"/>
              </a:ext>
            </a:extLst>
          </p:cNvPr>
          <p:cNvSpPr>
            <a:spLocks noGrp="1"/>
          </p:cNvSpPr>
          <p:nvPr>
            <p:ph idx="1"/>
          </p:nvPr>
        </p:nvSpPr>
        <p:spPr/>
        <p:txBody>
          <a:bodyPr/>
          <a:lstStyle/>
          <a:p>
            <a:endParaRPr lang="en-IN"/>
          </a:p>
        </p:txBody>
      </p:sp>
      <p:pic>
        <p:nvPicPr>
          <p:cNvPr id="1026" name="Picture 2" descr="Parallel computing allows increases processing frequency">
            <a:extLst>
              <a:ext uri="{FF2B5EF4-FFF2-40B4-BE49-F238E27FC236}">
                <a16:creationId xmlns:a16="http://schemas.microsoft.com/office/drawing/2014/main" id="{4F7DFE4F-5C31-AA98-DB74-DFBF71470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95" y="1296194"/>
            <a:ext cx="888682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7952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B831-DB9F-7EC2-DF71-F1CB295F31B9}"/>
              </a:ext>
            </a:extLst>
          </p:cNvPr>
          <p:cNvSpPr>
            <a:spLocks noGrp="1"/>
          </p:cNvSpPr>
          <p:nvPr>
            <p:ph type="title"/>
          </p:nvPr>
        </p:nvSpPr>
        <p:spPr/>
        <p:txBody>
          <a:bodyPr/>
          <a:lstStyle/>
          <a:p>
            <a:r>
              <a:rPr lang="en-IN" dirty="0"/>
              <a:t>SIMD Processors</a:t>
            </a:r>
          </a:p>
        </p:txBody>
      </p:sp>
      <p:sp>
        <p:nvSpPr>
          <p:cNvPr id="3" name="Content Placeholder 2">
            <a:extLst>
              <a:ext uri="{FF2B5EF4-FFF2-40B4-BE49-F238E27FC236}">
                <a16:creationId xmlns:a16="http://schemas.microsoft.com/office/drawing/2014/main" id="{FFDECDE7-247F-2ACA-8E8F-019DD468F929}"/>
              </a:ext>
            </a:extLst>
          </p:cNvPr>
          <p:cNvSpPr>
            <a:spLocks noGrp="1"/>
          </p:cNvSpPr>
          <p:nvPr>
            <p:ph idx="1"/>
          </p:nvPr>
        </p:nvSpPr>
        <p:spPr/>
        <p:txBody>
          <a:bodyPr/>
          <a:lstStyle/>
          <a:p>
            <a:r>
              <a:rPr lang="en-US" dirty="0"/>
              <a:t>A </a:t>
            </a:r>
            <a:r>
              <a:rPr lang="en-US" b="1" dirty="0"/>
              <a:t>Single Instruction-stream Multiple Data-stream (SIMD)</a:t>
            </a:r>
            <a:r>
              <a:rPr lang="en-US" dirty="0"/>
              <a:t> processor consists of a large number of identical processors that perform the same sequence of  instructions on different sets of data</a:t>
            </a:r>
          </a:p>
          <a:p>
            <a:r>
              <a:rPr lang="en-US" dirty="0"/>
              <a:t>Modern </a:t>
            </a:r>
            <a:r>
              <a:rPr lang="en-US" b="1" dirty="0"/>
              <a:t>Graphics Processing Units (GPUs)</a:t>
            </a:r>
            <a:r>
              <a:rPr lang="en-US" dirty="0"/>
              <a:t> heavily rely on SIMD processing to  provide massive computational power with few transistors</a:t>
            </a:r>
          </a:p>
          <a:p>
            <a:r>
              <a:rPr lang="en-US" dirty="0"/>
              <a:t>In graphics processing  most of the algorithms are highly regular,  with repeated operations on pixels </a:t>
            </a:r>
            <a:r>
              <a:rPr lang="en-US" dirty="0" err="1"/>
              <a:t>etc</a:t>
            </a:r>
            <a:endParaRPr lang="en-US" dirty="0"/>
          </a:p>
          <a:p>
            <a:endParaRPr lang="en-US" dirty="0"/>
          </a:p>
          <a:p>
            <a:endParaRPr lang="en-IN" dirty="0"/>
          </a:p>
        </p:txBody>
      </p:sp>
    </p:spTree>
    <p:extLst>
      <p:ext uri="{BB962C8B-B14F-4D97-AF65-F5344CB8AC3E}">
        <p14:creationId xmlns:p14="http://schemas.microsoft.com/office/powerpoint/2010/main" val="38185118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9FC2-3A35-A2D2-1D8F-1F6437AD50FC}"/>
              </a:ext>
            </a:extLst>
          </p:cNvPr>
          <p:cNvSpPr>
            <a:spLocks noGrp="1"/>
          </p:cNvSpPr>
          <p:nvPr>
            <p:ph type="title"/>
          </p:nvPr>
        </p:nvSpPr>
        <p:spPr/>
        <p:txBody>
          <a:bodyPr/>
          <a:lstStyle/>
          <a:p>
            <a:r>
              <a:rPr lang="en-IN" dirty="0"/>
              <a:t>Scalar versus Vector Processing</a:t>
            </a:r>
          </a:p>
        </p:txBody>
      </p:sp>
      <p:sp>
        <p:nvSpPr>
          <p:cNvPr id="3" name="Content Placeholder 2">
            <a:extLst>
              <a:ext uri="{FF2B5EF4-FFF2-40B4-BE49-F238E27FC236}">
                <a16:creationId xmlns:a16="http://schemas.microsoft.com/office/drawing/2014/main" id="{D1ED0C7E-2FD3-9088-5821-CCC574F85B18}"/>
              </a:ext>
            </a:extLst>
          </p:cNvPr>
          <p:cNvSpPr>
            <a:spLocks noGrp="1"/>
          </p:cNvSpPr>
          <p:nvPr>
            <p:ph idx="1"/>
          </p:nvPr>
        </p:nvSpPr>
        <p:spPr/>
        <p:txBody>
          <a:bodyPr/>
          <a:lstStyle/>
          <a:p>
            <a:endParaRPr lang="en-IN"/>
          </a:p>
        </p:txBody>
      </p:sp>
      <p:pic>
        <p:nvPicPr>
          <p:cNvPr id="2050" name="Picture 2" descr="Spark 2.x - 2nd generation Tungsten Engine | spark-notes">
            <a:extLst>
              <a:ext uri="{FF2B5EF4-FFF2-40B4-BE49-F238E27FC236}">
                <a16:creationId xmlns:a16="http://schemas.microsoft.com/office/drawing/2014/main" id="{2D8F7C6B-CED4-0833-BA49-83CE2D4F0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885" y="1426839"/>
            <a:ext cx="6565616" cy="47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37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4DF-EABE-74FB-9412-8565047796DB}"/>
              </a:ext>
            </a:extLst>
          </p:cNvPr>
          <p:cNvSpPr>
            <a:spLocks noGrp="1"/>
          </p:cNvSpPr>
          <p:nvPr>
            <p:ph type="title"/>
          </p:nvPr>
        </p:nvSpPr>
        <p:spPr/>
        <p:txBody>
          <a:bodyPr/>
          <a:lstStyle/>
          <a:p>
            <a:r>
              <a:rPr lang="en-IN" dirty="0"/>
              <a:t>Single-core CPU Chip</a:t>
            </a:r>
          </a:p>
        </p:txBody>
      </p:sp>
      <p:sp>
        <p:nvSpPr>
          <p:cNvPr id="3" name="Content Placeholder 2">
            <a:extLst>
              <a:ext uri="{FF2B5EF4-FFF2-40B4-BE49-F238E27FC236}">
                <a16:creationId xmlns:a16="http://schemas.microsoft.com/office/drawing/2014/main" id="{6FA9F54A-1E8B-C80F-EC2E-279DB554D0C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63C6C2-BC5F-BFFD-8E2C-0F199735D642}"/>
              </a:ext>
            </a:extLst>
          </p:cNvPr>
          <p:cNvPicPr>
            <a:picLocks noChangeAspect="1"/>
          </p:cNvPicPr>
          <p:nvPr/>
        </p:nvPicPr>
        <p:blipFill>
          <a:blip r:embed="rId2"/>
          <a:stretch>
            <a:fillRect/>
          </a:stretch>
        </p:blipFill>
        <p:spPr>
          <a:xfrm>
            <a:off x="2025253" y="1553588"/>
            <a:ext cx="6964635" cy="4410158"/>
          </a:xfrm>
          <a:prstGeom prst="rect">
            <a:avLst/>
          </a:prstGeom>
        </p:spPr>
      </p:pic>
    </p:spTree>
    <p:extLst>
      <p:ext uri="{BB962C8B-B14F-4D97-AF65-F5344CB8AC3E}">
        <p14:creationId xmlns:p14="http://schemas.microsoft.com/office/powerpoint/2010/main" val="31089220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fontScale="92500"/>
          </a:bodyPr>
          <a:lstStyle/>
          <a:p>
            <a:r>
              <a:rPr lang="en-US" dirty="0"/>
              <a:t>A multi-core processor is an integrated circuit with two or more processors connected to it for faster simultaneous processing of several tasks.</a:t>
            </a:r>
          </a:p>
          <a:p>
            <a:r>
              <a:rPr lang="en-US" dirty="0"/>
              <a:t>Generally, it is made up of two or more processors that read and execute program instructions.</a:t>
            </a:r>
          </a:p>
          <a:p>
            <a:r>
              <a:rPr lang="en-US" dirty="0"/>
              <a:t>On a single chip, a multi-core processor contains numerous processing units, or "Cores," each of which has the potential to do distinct tasks. </a:t>
            </a:r>
          </a:p>
          <a:p>
            <a:r>
              <a:rPr lang="en-US" dirty="0"/>
              <a:t>For instance, if you are performing many tasks at once, such as watching a movie and using WhatsApp, one core will handle activities like watching a movie while the other handles other responsibilities like WhatsApp.</a:t>
            </a:r>
            <a:endParaRPr lang="en-IN" dirty="0"/>
          </a:p>
        </p:txBody>
      </p:sp>
    </p:spTree>
    <p:extLst>
      <p:ext uri="{BB962C8B-B14F-4D97-AF65-F5344CB8AC3E}">
        <p14:creationId xmlns:p14="http://schemas.microsoft.com/office/powerpoint/2010/main" val="2734733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fontScale="92500"/>
          </a:bodyPr>
          <a:lstStyle/>
          <a:p>
            <a:r>
              <a:rPr lang="en-IN" dirty="0"/>
              <a:t>Level 3: System Software Level</a:t>
            </a:r>
          </a:p>
          <a:p>
            <a:pPr lvl="1"/>
            <a:r>
              <a:rPr lang="en-IN" dirty="0"/>
              <a:t>Controls executing processes on the system</a:t>
            </a:r>
          </a:p>
          <a:p>
            <a:pPr lvl="1"/>
            <a:r>
              <a:rPr lang="en-IN" dirty="0"/>
              <a:t>Protects system resources</a:t>
            </a:r>
          </a:p>
          <a:p>
            <a:pPr lvl="1"/>
            <a:r>
              <a:rPr lang="en-IN" dirty="0"/>
              <a:t>Assembly language instructions often pass through level 3 without modification</a:t>
            </a:r>
          </a:p>
          <a:p>
            <a:r>
              <a:rPr lang="en-IN" dirty="0"/>
              <a:t>Level 2: Machine Level</a:t>
            </a:r>
          </a:p>
          <a:p>
            <a:pPr lvl="1"/>
            <a:r>
              <a:rPr lang="en-IN" dirty="0"/>
              <a:t>Also called as the </a:t>
            </a:r>
            <a:r>
              <a:rPr lang="en-IN" b="1" dirty="0"/>
              <a:t>Instruction Set Architecture (ISA)</a:t>
            </a:r>
            <a:r>
              <a:rPr lang="en-IN" dirty="0"/>
              <a:t> level</a:t>
            </a:r>
          </a:p>
          <a:p>
            <a:pPr lvl="1"/>
            <a:r>
              <a:rPr lang="en-IN" dirty="0"/>
              <a:t>Consists of instructions that are specific to the given machine</a:t>
            </a:r>
          </a:p>
          <a:p>
            <a:pPr lvl="1"/>
            <a:r>
              <a:rPr lang="en-IN" dirty="0"/>
              <a:t>Programs written in machine language need no compilers, interpreters, assemblers</a:t>
            </a:r>
          </a:p>
          <a:p>
            <a:r>
              <a:rPr lang="en-IN" dirty="0"/>
              <a:t>Level 1: Control Level</a:t>
            </a:r>
          </a:p>
          <a:p>
            <a:pPr lvl="1"/>
            <a:r>
              <a:rPr lang="en-IN" dirty="0"/>
              <a:t>A </a:t>
            </a:r>
            <a:r>
              <a:rPr lang="en-IN" b="1" dirty="0"/>
              <a:t>control unit</a:t>
            </a:r>
            <a:r>
              <a:rPr lang="en-IN" dirty="0"/>
              <a:t> decodes and executes instructions and moves data through the system</a:t>
            </a:r>
          </a:p>
          <a:p>
            <a:pPr lvl="1"/>
            <a:r>
              <a:rPr lang="en-IN" dirty="0"/>
              <a:t>Control units can be </a:t>
            </a:r>
            <a:r>
              <a:rPr lang="en-IN" b="1" dirty="0"/>
              <a:t>microprogrammed</a:t>
            </a:r>
            <a:r>
              <a:rPr lang="en-IN" dirty="0"/>
              <a:t> (software) or </a:t>
            </a:r>
            <a:r>
              <a:rPr lang="en-IN" b="1" dirty="0"/>
              <a:t>hardwired</a:t>
            </a:r>
            <a:r>
              <a:rPr lang="en-IN" dirty="0"/>
              <a:t> (hardware)	</a:t>
            </a:r>
          </a:p>
        </p:txBody>
      </p:sp>
    </p:spTree>
    <p:extLst>
      <p:ext uri="{BB962C8B-B14F-4D97-AF65-F5344CB8AC3E}">
        <p14:creationId xmlns:p14="http://schemas.microsoft.com/office/powerpoint/2010/main" val="25966963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 – Advantages </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a:bodyPr>
          <a:lstStyle/>
          <a:p>
            <a:r>
              <a:rPr lang="en-IN" dirty="0"/>
              <a:t>Performance</a:t>
            </a:r>
          </a:p>
          <a:p>
            <a:r>
              <a:rPr lang="en-IN" dirty="0"/>
              <a:t>Reliability</a:t>
            </a:r>
          </a:p>
          <a:p>
            <a:r>
              <a:rPr lang="en-IN" dirty="0"/>
              <a:t>Multitasking</a:t>
            </a:r>
          </a:p>
          <a:p>
            <a:endParaRPr lang="en-IN" dirty="0"/>
          </a:p>
        </p:txBody>
      </p:sp>
    </p:spTree>
    <p:extLst>
      <p:ext uri="{BB962C8B-B14F-4D97-AF65-F5344CB8AC3E}">
        <p14:creationId xmlns:p14="http://schemas.microsoft.com/office/powerpoint/2010/main" val="6162188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9CA8-6326-D235-E0B3-377EA6CC9DE3}"/>
              </a:ext>
            </a:extLst>
          </p:cNvPr>
          <p:cNvSpPr>
            <a:spLocks noGrp="1"/>
          </p:cNvSpPr>
          <p:nvPr>
            <p:ph type="title"/>
          </p:nvPr>
        </p:nvSpPr>
        <p:spPr/>
        <p:txBody>
          <a:bodyPr/>
          <a:lstStyle/>
          <a:p>
            <a:r>
              <a:rPr lang="en-IN" dirty="0"/>
              <a:t>Example: Intel Multicore Processor</a:t>
            </a:r>
          </a:p>
        </p:txBody>
      </p:sp>
      <p:sp>
        <p:nvSpPr>
          <p:cNvPr id="3" name="Content Placeholder 2">
            <a:extLst>
              <a:ext uri="{FF2B5EF4-FFF2-40B4-BE49-F238E27FC236}">
                <a16:creationId xmlns:a16="http://schemas.microsoft.com/office/drawing/2014/main" id="{85121ED3-CAFF-C064-4C98-3797E31EF887}"/>
              </a:ext>
            </a:extLst>
          </p:cNvPr>
          <p:cNvSpPr>
            <a:spLocks noGrp="1"/>
          </p:cNvSpPr>
          <p:nvPr>
            <p:ph idx="1"/>
          </p:nvPr>
        </p:nvSpPr>
        <p:spPr/>
        <p:txBody>
          <a:bodyPr/>
          <a:lstStyle/>
          <a:p>
            <a:endParaRPr lang="en-IN"/>
          </a:p>
        </p:txBody>
      </p:sp>
      <p:pic>
        <p:nvPicPr>
          <p:cNvPr id="1026" name="Picture 2" descr="What is a Multicore Processor - javatpoint">
            <a:extLst>
              <a:ext uri="{FF2B5EF4-FFF2-40B4-BE49-F238E27FC236}">
                <a16:creationId xmlns:a16="http://schemas.microsoft.com/office/drawing/2014/main" id="{94B54A71-DD12-F11A-E6DF-2FA6895FF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812" y="1604029"/>
            <a:ext cx="6769171" cy="488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73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7A6D-4E4C-8AA3-3B56-016D922669DE}"/>
              </a:ext>
            </a:extLst>
          </p:cNvPr>
          <p:cNvSpPr>
            <a:spLocks noGrp="1"/>
          </p:cNvSpPr>
          <p:nvPr>
            <p:ph type="title"/>
          </p:nvPr>
        </p:nvSpPr>
        <p:spPr/>
        <p:txBody>
          <a:bodyPr/>
          <a:lstStyle/>
          <a:p>
            <a:r>
              <a:rPr lang="en-IN" dirty="0"/>
              <a:t>Interaction with the Operating System</a:t>
            </a:r>
          </a:p>
        </p:txBody>
      </p:sp>
      <p:sp>
        <p:nvSpPr>
          <p:cNvPr id="3" name="Content Placeholder 2">
            <a:extLst>
              <a:ext uri="{FF2B5EF4-FFF2-40B4-BE49-F238E27FC236}">
                <a16:creationId xmlns:a16="http://schemas.microsoft.com/office/drawing/2014/main" id="{BCA93CD2-D1DE-7878-C45C-7C02A886139D}"/>
              </a:ext>
            </a:extLst>
          </p:cNvPr>
          <p:cNvSpPr>
            <a:spLocks noGrp="1"/>
          </p:cNvSpPr>
          <p:nvPr>
            <p:ph idx="1"/>
          </p:nvPr>
        </p:nvSpPr>
        <p:spPr/>
        <p:txBody>
          <a:bodyPr/>
          <a:lstStyle/>
          <a:p>
            <a:r>
              <a:rPr lang="en-US" dirty="0"/>
              <a:t>OS perceives each core as a separate processor</a:t>
            </a:r>
          </a:p>
          <a:p>
            <a:r>
              <a:rPr lang="en-US" dirty="0"/>
              <a:t>OS scheduler maps threads/processes to different cores</a:t>
            </a:r>
          </a:p>
          <a:p>
            <a:r>
              <a:rPr lang="en-US" dirty="0"/>
              <a:t>Most major OS support multi-core today:</a:t>
            </a:r>
          </a:p>
          <a:p>
            <a:pPr lvl="1"/>
            <a:r>
              <a:rPr lang="en-US" dirty="0"/>
              <a:t>Windows, Linux, Mac OS X, …</a:t>
            </a:r>
          </a:p>
          <a:p>
            <a:endParaRPr lang="en-IN" dirty="0"/>
          </a:p>
        </p:txBody>
      </p:sp>
    </p:spTree>
    <p:extLst>
      <p:ext uri="{BB962C8B-B14F-4D97-AF65-F5344CB8AC3E}">
        <p14:creationId xmlns:p14="http://schemas.microsoft.com/office/powerpoint/2010/main" val="8901053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6428-8C70-4294-284C-AF5B6CAB01F1}"/>
              </a:ext>
            </a:extLst>
          </p:cNvPr>
          <p:cNvSpPr>
            <a:spLocks noGrp="1"/>
          </p:cNvSpPr>
          <p:nvPr>
            <p:ph type="title"/>
          </p:nvPr>
        </p:nvSpPr>
        <p:spPr/>
        <p:txBody>
          <a:bodyPr/>
          <a:lstStyle/>
          <a:p>
            <a:r>
              <a:rPr lang="en-IN" dirty="0"/>
              <a:t>Shared-Memory Multiprocessors</a:t>
            </a:r>
          </a:p>
        </p:txBody>
      </p:sp>
      <p:sp>
        <p:nvSpPr>
          <p:cNvPr id="3" name="Content Placeholder 2">
            <a:extLst>
              <a:ext uri="{FF2B5EF4-FFF2-40B4-BE49-F238E27FC236}">
                <a16:creationId xmlns:a16="http://schemas.microsoft.com/office/drawing/2014/main" id="{E77C8F1F-7188-C313-0BDA-DE4DC2E32542}"/>
              </a:ext>
            </a:extLst>
          </p:cNvPr>
          <p:cNvSpPr>
            <a:spLocks noGrp="1"/>
          </p:cNvSpPr>
          <p:nvPr>
            <p:ph idx="1"/>
          </p:nvPr>
        </p:nvSpPr>
        <p:spPr/>
        <p:txBody>
          <a:bodyPr>
            <a:normAutofit/>
          </a:bodyPr>
          <a:lstStyle/>
          <a:p>
            <a:r>
              <a:rPr lang="en-US" dirty="0"/>
              <a:t>In any parallel computer system, CPUs working on different parts of the same  job must communicate to exchange information</a:t>
            </a:r>
          </a:p>
          <a:p>
            <a:r>
              <a:rPr lang="en-US" dirty="0"/>
              <a:t>Two approaches are used: </a:t>
            </a:r>
            <a:r>
              <a:rPr lang="en-US" b="1" dirty="0"/>
              <a:t>multiprocessors </a:t>
            </a:r>
            <a:r>
              <a:rPr lang="en-US" dirty="0"/>
              <a:t>and </a:t>
            </a:r>
            <a:r>
              <a:rPr lang="en-US" b="1" dirty="0" err="1"/>
              <a:t>multicomputers</a:t>
            </a:r>
            <a:endParaRPr lang="en-US" dirty="0"/>
          </a:p>
          <a:p>
            <a:r>
              <a:rPr lang="en-US" dirty="0"/>
              <a:t>The  key difference between the two is the </a:t>
            </a:r>
            <a:r>
              <a:rPr lang="en-US" u="sng" dirty="0"/>
              <a:t>presence or absence of shared memory</a:t>
            </a:r>
          </a:p>
          <a:p>
            <a:r>
              <a:rPr lang="en-US" dirty="0"/>
              <a:t>This affects how they are designed, built, and programmed, as well as  their scale and price</a:t>
            </a:r>
            <a:endParaRPr lang="en-IN" dirty="0"/>
          </a:p>
        </p:txBody>
      </p:sp>
    </p:spTree>
    <p:extLst>
      <p:ext uri="{BB962C8B-B14F-4D97-AF65-F5344CB8AC3E}">
        <p14:creationId xmlns:p14="http://schemas.microsoft.com/office/powerpoint/2010/main" val="12099039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Multiprocessors</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77500" lnSpcReduction="20000"/>
          </a:bodyPr>
          <a:lstStyle/>
          <a:p>
            <a:r>
              <a:rPr lang="en-US" dirty="0"/>
              <a:t>A parallel computer in which all the CPUs share a common memory is called a  multiprocessor (See figure on next screen) </a:t>
            </a:r>
          </a:p>
          <a:p>
            <a:r>
              <a:rPr lang="en-US" dirty="0"/>
              <a:t>All processes working together on a multiprocessor can share a single virtual address space mapped onto  the common memory</a:t>
            </a:r>
          </a:p>
          <a:p>
            <a:r>
              <a:rPr lang="en-US" dirty="0"/>
              <a:t>Any process can read or write a word of memory by just executing a LOAD or STORE instruction</a:t>
            </a:r>
          </a:p>
          <a:p>
            <a:r>
              <a:rPr lang="en-US" dirty="0"/>
              <a:t>Nothing else is needed</a:t>
            </a:r>
          </a:p>
          <a:p>
            <a:r>
              <a:rPr lang="en-US" dirty="0"/>
              <a:t>The hardware does  the rest</a:t>
            </a:r>
          </a:p>
          <a:p>
            <a:r>
              <a:rPr lang="en-US" dirty="0"/>
              <a:t>Two processes can communicate by simply having one of them write data  to memory and having the other one read them back</a:t>
            </a:r>
          </a:p>
          <a:p>
            <a:r>
              <a:rPr lang="en-US" dirty="0"/>
              <a:t>The ability for two (or more) processes to communicate by just reading and  writing memory is the reason multiprocessors are popular</a:t>
            </a:r>
          </a:p>
          <a:p>
            <a:r>
              <a:rPr lang="en-US" dirty="0"/>
              <a:t>It is an easy model for  programmers to understand and is applicable to a wide range of problems</a:t>
            </a:r>
            <a:endParaRPr lang="en-IN" dirty="0"/>
          </a:p>
        </p:txBody>
      </p:sp>
    </p:spTree>
    <p:extLst>
      <p:ext uri="{BB962C8B-B14F-4D97-AF65-F5344CB8AC3E}">
        <p14:creationId xmlns:p14="http://schemas.microsoft.com/office/powerpoint/2010/main" val="21246927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BEC4-5638-F0BA-5988-D7DFAD18D896}"/>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FBD0EDD-D451-AAE0-C9B9-FEF396CD9F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A89C67-7569-603C-E167-07380BB49CAB}"/>
              </a:ext>
            </a:extLst>
          </p:cNvPr>
          <p:cNvPicPr>
            <a:picLocks noChangeAspect="1"/>
          </p:cNvPicPr>
          <p:nvPr/>
        </p:nvPicPr>
        <p:blipFill>
          <a:blip r:embed="rId2"/>
          <a:stretch>
            <a:fillRect/>
          </a:stretch>
        </p:blipFill>
        <p:spPr>
          <a:xfrm>
            <a:off x="1961435" y="1536135"/>
            <a:ext cx="7685997" cy="4717207"/>
          </a:xfrm>
          <a:prstGeom prst="rect">
            <a:avLst/>
          </a:prstGeom>
        </p:spPr>
      </p:pic>
    </p:spTree>
    <p:extLst>
      <p:ext uri="{BB962C8B-B14F-4D97-AF65-F5344CB8AC3E}">
        <p14:creationId xmlns:p14="http://schemas.microsoft.com/office/powerpoint/2010/main" val="33033403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85000" lnSpcReduction="20000"/>
          </a:bodyPr>
          <a:lstStyle/>
          <a:p>
            <a:r>
              <a:rPr lang="en-US" dirty="0"/>
              <a:t>Consider, for example, a program that inspects a bit-map image and lists all the objects in  it</a:t>
            </a:r>
          </a:p>
          <a:p>
            <a:r>
              <a:rPr lang="en-US" dirty="0"/>
              <a:t>One copy of the image is kept in memory, as shown in the figure</a:t>
            </a:r>
          </a:p>
          <a:p>
            <a:r>
              <a:rPr lang="en-US" dirty="0"/>
              <a:t>Each of  the 16 CPUs runs a single process, which has been assigned one of the 16 sections  to analyze</a:t>
            </a:r>
          </a:p>
          <a:p>
            <a:r>
              <a:rPr lang="en-US" dirty="0"/>
              <a:t>Each process has access to the entire image</a:t>
            </a:r>
          </a:p>
          <a:p>
            <a:r>
              <a:rPr lang="en-US" dirty="0"/>
              <a:t>Because all CPUs in a multiprocessor see the same memory image, there is  only one copy of the operating system</a:t>
            </a:r>
          </a:p>
          <a:p>
            <a:r>
              <a:rPr lang="en-US" dirty="0"/>
              <a:t>In a multicomputer, computer has its own copy of the operating system</a:t>
            </a:r>
          </a:p>
          <a:p>
            <a:r>
              <a:rPr lang="en-US" dirty="0"/>
              <a:t>When every CPU has equal  access to all the memory modules and all the I/O devices, and is treated as interchangeable with the others by the operating system, the system is called an </a:t>
            </a:r>
            <a:r>
              <a:rPr lang="en-US" b="1" dirty="0"/>
              <a:t>SMP  (Symmetric </a:t>
            </a:r>
            <a:r>
              <a:rPr lang="en-US" b="1" dirty="0" err="1"/>
              <a:t>MultiProcessor</a:t>
            </a:r>
            <a:r>
              <a:rPr lang="en-US" b="1" dirty="0"/>
              <a:t>)</a:t>
            </a:r>
            <a:endParaRPr lang="en-IN" dirty="0"/>
          </a:p>
        </p:txBody>
      </p:sp>
    </p:spTree>
    <p:extLst>
      <p:ext uri="{BB962C8B-B14F-4D97-AF65-F5344CB8AC3E}">
        <p14:creationId xmlns:p14="http://schemas.microsoft.com/office/powerpoint/2010/main" val="3970556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B4AE-443E-377A-C6EC-F5170F8F61DF}"/>
              </a:ext>
            </a:extLst>
          </p:cNvPr>
          <p:cNvSpPr>
            <a:spLocks noGrp="1"/>
          </p:cNvSpPr>
          <p:nvPr>
            <p:ph type="title"/>
          </p:nvPr>
        </p:nvSpPr>
        <p:spPr/>
        <p:txBody>
          <a:bodyPr/>
          <a:lstStyle/>
          <a:p>
            <a:r>
              <a:rPr lang="en-IN" dirty="0"/>
              <a:t>Multicomputer (also called Cluster)</a:t>
            </a:r>
          </a:p>
        </p:txBody>
      </p:sp>
      <p:sp>
        <p:nvSpPr>
          <p:cNvPr id="3" name="Content Placeholder 2">
            <a:extLst>
              <a:ext uri="{FF2B5EF4-FFF2-40B4-BE49-F238E27FC236}">
                <a16:creationId xmlns:a16="http://schemas.microsoft.com/office/drawing/2014/main" id="{7B20CC6F-49AC-39A6-183A-25FAC9B8652B}"/>
              </a:ext>
            </a:extLst>
          </p:cNvPr>
          <p:cNvSpPr>
            <a:spLocks noGrp="1"/>
          </p:cNvSpPr>
          <p:nvPr>
            <p:ph idx="1"/>
          </p:nvPr>
        </p:nvSpPr>
        <p:spPr/>
        <p:txBody>
          <a:bodyPr>
            <a:normAutofit/>
          </a:bodyPr>
          <a:lstStyle/>
          <a:p>
            <a:r>
              <a:rPr lang="en-US" dirty="0"/>
              <a:t>Here, each  CPU has its own private memory, accessible only to itself and not to any other  CPU</a:t>
            </a:r>
          </a:p>
          <a:p>
            <a:r>
              <a:rPr lang="en-US" dirty="0"/>
              <a:t>Such a design is called a </a:t>
            </a:r>
            <a:r>
              <a:rPr lang="en-US" b="1" dirty="0"/>
              <a:t>multicomputer</a:t>
            </a:r>
            <a:r>
              <a:rPr lang="en-US" dirty="0"/>
              <a:t>, or sometimes a distributed memory system</a:t>
            </a:r>
          </a:p>
          <a:p>
            <a:r>
              <a:rPr lang="en-US" dirty="0"/>
              <a:t>The key aspect is that each CPU in a multicomputer has  its own private, local memory that it can access by just executing LOAD and STORE  instructions</a:t>
            </a:r>
          </a:p>
          <a:p>
            <a:r>
              <a:rPr lang="en-US" dirty="0"/>
              <a:t>Thus multiprocessors have a single physical address space shared by all the CPUs,  whereas </a:t>
            </a:r>
            <a:r>
              <a:rPr lang="en-US" dirty="0" err="1"/>
              <a:t>multicomputers</a:t>
            </a:r>
            <a:r>
              <a:rPr lang="en-US" dirty="0"/>
              <a:t> have one physical address space per CPU</a:t>
            </a:r>
            <a:endParaRPr lang="en-IN" dirty="0"/>
          </a:p>
        </p:txBody>
      </p:sp>
    </p:spTree>
    <p:extLst>
      <p:ext uri="{BB962C8B-B14F-4D97-AF65-F5344CB8AC3E}">
        <p14:creationId xmlns:p14="http://schemas.microsoft.com/office/powerpoint/2010/main" val="31224313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791-3E79-4FE1-751D-03DA6B038280}"/>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FEC6554-DE01-B9D8-5949-1208C0D361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A6AFB7-645B-17E0-F1FC-B7264EDE45FA}"/>
              </a:ext>
            </a:extLst>
          </p:cNvPr>
          <p:cNvPicPr>
            <a:picLocks noChangeAspect="1"/>
          </p:cNvPicPr>
          <p:nvPr/>
        </p:nvPicPr>
        <p:blipFill>
          <a:blip r:embed="rId2"/>
          <a:stretch>
            <a:fillRect/>
          </a:stretch>
        </p:blipFill>
        <p:spPr>
          <a:xfrm>
            <a:off x="2192942" y="1471341"/>
            <a:ext cx="8142859" cy="4824617"/>
          </a:xfrm>
          <a:prstGeom prst="rect">
            <a:avLst/>
          </a:prstGeom>
        </p:spPr>
      </p:pic>
    </p:spTree>
    <p:extLst>
      <p:ext uri="{BB962C8B-B14F-4D97-AF65-F5344CB8AC3E}">
        <p14:creationId xmlns:p14="http://schemas.microsoft.com/office/powerpoint/2010/main" val="30941268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621-67BE-363F-24EA-517898CA584C}"/>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ACFB74F-4070-FEF0-CC88-1598A5BB0CEA}"/>
              </a:ext>
            </a:extLst>
          </p:cNvPr>
          <p:cNvSpPr>
            <a:spLocks noGrp="1"/>
          </p:cNvSpPr>
          <p:nvPr>
            <p:ph idx="1"/>
          </p:nvPr>
        </p:nvSpPr>
        <p:spPr/>
        <p:txBody>
          <a:bodyPr/>
          <a:lstStyle/>
          <a:p>
            <a:r>
              <a:rPr lang="en-US" dirty="0"/>
              <a:t>Since the CPUs on a multicomputer cannot communicate by just reading and  writing the common memory, they need a different communication mechanism</a:t>
            </a:r>
          </a:p>
          <a:p>
            <a:r>
              <a:rPr lang="en-US" dirty="0"/>
              <a:t>What they do is pass messages back and forth using the interconnection network.  </a:t>
            </a:r>
          </a:p>
          <a:p>
            <a:r>
              <a:rPr lang="en-US" dirty="0"/>
              <a:t>Examples of </a:t>
            </a:r>
            <a:r>
              <a:rPr lang="en-US" dirty="0" err="1"/>
              <a:t>multicomputers</a:t>
            </a:r>
            <a:r>
              <a:rPr lang="en-US" dirty="0"/>
              <a:t> include the IBM </a:t>
            </a:r>
            <a:r>
              <a:rPr lang="en-US" dirty="0" err="1"/>
              <a:t>BlueGene</a:t>
            </a:r>
            <a:r>
              <a:rPr lang="en-US" dirty="0"/>
              <a:t>/L, Red Storm, and the  Google cluster</a:t>
            </a:r>
            <a:endParaRPr lang="en-IN" dirty="0"/>
          </a:p>
        </p:txBody>
      </p:sp>
    </p:spTree>
    <p:extLst>
      <p:ext uri="{BB962C8B-B14F-4D97-AF65-F5344CB8AC3E}">
        <p14:creationId xmlns:p14="http://schemas.microsoft.com/office/powerpoint/2010/main" val="1720812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a:bodyPr>
          <a:lstStyle/>
          <a:p>
            <a:r>
              <a:rPr lang="en-IN" dirty="0"/>
              <a:t>Level 0: Digital Logic Level</a:t>
            </a:r>
          </a:p>
          <a:p>
            <a:pPr lvl="1"/>
            <a:r>
              <a:rPr lang="en-IN" dirty="0"/>
              <a:t>Consists of digital circuits (i.e. electronic chips)</a:t>
            </a:r>
          </a:p>
          <a:p>
            <a:pPr lvl="1"/>
            <a:r>
              <a:rPr lang="en-IN" dirty="0"/>
              <a:t>Digital circuits are made up of gates and wires</a:t>
            </a:r>
          </a:p>
          <a:p>
            <a:pPr lvl="1"/>
            <a:r>
              <a:rPr lang="en-IN" dirty="0"/>
              <a:t>Implement the actual instructions</a:t>
            </a:r>
          </a:p>
          <a:p>
            <a:pPr lvl="1"/>
            <a:endParaRPr lang="en-IN" dirty="0"/>
          </a:p>
          <a:p>
            <a:r>
              <a:rPr lang="en-IN" dirty="0"/>
              <a:t>On ENIAC, one of the very first computers, all the programming needed to be done at the digital logic level</a:t>
            </a:r>
          </a:p>
          <a:p>
            <a:pPr lvl="1"/>
            <a:r>
              <a:rPr lang="en-IN" dirty="0"/>
              <a:t>Programs = Moving plugs and wires</a:t>
            </a:r>
          </a:p>
          <a:p>
            <a:pPr lvl="1"/>
            <a:r>
              <a:rPr lang="en-IN" dirty="0"/>
              <a:t>New problem = New hardware configuration</a:t>
            </a:r>
          </a:p>
        </p:txBody>
      </p:sp>
    </p:spTree>
    <p:extLst>
      <p:ext uri="{BB962C8B-B14F-4D97-AF65-F5344CB8AC3E}">
        <p14:creationId xmlns:p14="http://schemas.microsoft.com/office/powerpoint/2010/main" val="331754258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DBF8-0C6E-6AAF-5377-638D52A33BB1}"/>
              </a:ext>
            </a:extLst>
          </p:cNvPr>
          <p:cNvSpPr>
            <a:spLocks noGrp="1"/>
          </p:cNvSpPr>
          <p:nvPr>
            <p:ph type="title"/>
          </p:nvPr>
        </p:nvSpPr>
        <p:spPr/>
        <p:txBody>
          <a:bodyPr/>
          <a:lstStyle/>
          <a:p>
            <a:r>
              <a:rPr lang="en-IN" dirty="0"/>
              <a:t>Graphics Processing Units (GPU)</a:t>
            </a:r>
          </a:p>
        </p:txBody>
      </p:sp>
      <p:sp>
        <p:nvSpPr>
          <p:cNvPr id="3" name="Content Placeholder 2">
            <a:extLst>
              <a:ext uri="{FF2B5EF4-FFF2-40B4-BE49-F238E27FC236}">
                <a16:creationId xmlns:a16="http://schemas.microsoft.com/office/drawing/2014/main" id="{C0780BE4-725C-54FB-327D-8C5BDC769400}"/>
              </a:ext>
            </a:extLst>
          </p:cNvPr>
          <p:cNvSpPr>
            <a:spLocks noGrp="1"/>
          </p:cNvSpPr>
          <p:nvPr>
            <p:ph idx="1"/>
          </p:nvPr>
        </p:nvSpPr>
        <p:spPr/>
        <p:txBody>
          <a:bodyPr>
            <a:normAutofit fontScale="77500" lnSpcReduction="20000"/>
          </a:bodyPr>
          <a:lstStyle/>
          <a:p>
            <a:r>
              <a:rPr lang="en-US" dirty="0"/>
              <a:t>Computer can be speeded up by adding a second, specialized processor</a:t>
            </a:r>
          </a:p>
          <a:p>
            <a:r>
              <a:rPr lang="en-US" dirty="0"/>
              <a:t>These </a:t>
            </a:r>
            <a:r>
              <a:rPr lang="en-US" b="1" dirty="0"/>
              <a:t>coprocessors</a:t>
            </a:r>
            <a:r>
              <a:rPr lang="en-US" dirty="0"/>
              <a:t> come in many varieties, from  small to large</a:t>
            </a:r>
          </a:p>
          <a:p>
            <a:r>
              <a:rPr lang="en-US" dirty="0"/>
              <a:t>Graphics and floating-point arithmetic are  other areas where coprocessors have been used</a:t>
            </a:r>
          </a:p>
          <a:p>
            <a:r>
              <a:rPr lang="en-US" dirty="0"/>
              <a:t>In some cases, the CPU gives the coprocessor an instruction or set  of instructions and tells it to execute them; in other cases, the coprocessor is more  independent and runs pretty much on its own</a:t>
            </a:r>
          </a:p>
          <a:p>
            <a:r>
              <a:rPr lang="en-US" dirty="0"/>
              <a:t>A second area in which coprocessors are used is for handling high-resolution  graphics processing, such as 3D rendering</a:t>
            </a:r>
          </a:p>
          <a:p>
            <a:r>
              <a:rPr lang="en-US" dirty="0"/>
              <a:t>Ordinary CPUs are not especially good  at the massive computations needed to process the large amounts of data required  for these applications</a:t>
            </a:r>
          </a:p>
          <a:p>
            <a:r>
              <a:rPr lang="en-US" dirty="0"/>
              <a:t>For this reason, most PCs and many future processors will  be equipped with </a:t>
            </a:r>
            <a:r>
              <a:rPr lang="en-US" b="1" dirty="0"/>
              <a:t>GPUs (Graphics Processing Units)</a:t>
            </a:r>
            <a:r>
              <a:rPr lang="en-US" dirty="0"/>
              <a:t> to which they can offload  large portions of overall processing</a:t>
            </a:r>
            <a:endParaRPr lang="en-IN" dirty="0"/>
          </a:p>
        </p:txBody>
      </p:sp>
    </p:spTree>
    <p:extLst>
      <p:ext uri="{BB962C8B-B14F-4D97-AF65-F5344CB8AC3E}">
        <p14:creationId xmlns:p14="http://schemas.microsoft.com/office/powerpoint/2010/main" val="41656608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1642-910A-27D2-7572-720E16A84D0F}"/>
              </a:ext>
            </a:extLst>
          </p:cNvPr>
          <p:cNvSpPr>
            <a:spLocks noGrp="1"/>
          </p:cNvSpPr>
          <p:nvPr>
            <p:ph type="title"/>
          </p:nvPr>
        </p:nvSpPr>
        <p:spPr/>
        <p:txBody>
          <a:bodyPr/>
          <a:lstStyle/>
          <a:p>
            <a:r>
              <a:rPr lang="en-IN" dirty="0"/>
              <a:t>GPU</a:t>
            </a:r>
          </a:p>
        </p:txBody>
      </p:sp>
      <p:pic>
        <p:nvPicPr>
          <p:cNvPr id="3074" name="Picture 2" descr="graphics card">
            <a:extLst>
              <a:ext uri="{FF2B5EF4-FFF2-40B4-BE49-F238E27FC236}">
                <a16:creationId xmlns:a16="http://schemas.microsoft.com/office/drawing/2014/main" id="{19929F9F-9869-35FA-E093-D22CD6A2B7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1172" y="1527674"/>
            <a:ext cx="77315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813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9EF74-AD34-2ACC-0E7D-89983258FCE8}"/>
              </a:ext>
            </a:extLst>
          </p:cNvPr>
          <p:cNvSpPr>
            <a:spLocks noGrp="1"/>
          </p:cNvSpPr>
          <p:nvPr>
            <p:ph type="title"/>
          </p:nvPr>
        </p:nvSpPr>
        <p:spPr/>
        <p:txBody>
          <a:bodyPr/>
          <a:lstStyle/>
          <a:p>
            <a:r>
              <a:rPr lang="en-IN" dirty="0"/>
              <a:t>I/O Devices</a:t>
            </a:r>
          </a:p>
        </p:txBody>
      </p:sp>
      <p:sp>
        <p:nvSpPr>
          <p:cNvPr id="5" name="Text Placeholder 4">
            <a:extLst>
              <a:ext uri="{FF2B5EF4-FFF2-40B4-BE49-F238E27FC236}">
                <a16:creationId xmlns:a16="http://schemas.microsoft.com/office/drawing/2014/main" id="{CA1C0B20-42E9-53DF-4027-F960E09C959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272097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Basics</a:t>
            </a:r>
          </a:p>
        </p:txBody>
      </p:sp>
      <p:sp>
        <p:nvSpPr>
          <p:cNvPr id="3" name="Content Placeholder 2">
            <a:extLst>
              <a:ext uri="{FF2B5EF4-FFF2-40B4-BE49-F238E27FC236}">
                <a16:creationId xmlns:a16="http://schemas.microsoft.com/office/drawing/2014/main" id="{A8BA018D-8138-6E8F-CEBD-B7FE3BBCF80C}"/>
              </a:ext>
            </a:extLst>
          </p:cNvPr>
          <p:cNvSpPr>
            <a:spLocks noGrp="1"/>
          </p:cNvSpPr>
          <p:nvPr>
            <p:ph idx="1"/>
          </p:nvPr>
        </p:nvSpPr>
        <p:spPr/>
        <p:txBody>
          <a:bodyPr/>
          <a:lstStyle/>
          <a:p>
            <a:r>
              <a:rPr lang="en-IN" dirty="0"/>
              <a:t>A computer system has three major components</a:t>
            </a:r>
          </a:p>
          <a:p>
            <a:pPr lvl="1"/>
            <a:r>
              <a:rPr lang="en-IN" dirty="0"/>
              <a:t>CPU</a:t>
            </a:r>
          </a:p>
          <a:p>
            <a:pPr lvl="1"/>
            <a:r>
              <a:rPr lang="en-IN" dirty="0"/>
              <a:t>Main and secondary memory</a:t>
            </a:r>
          </a:p>
          <a:p>
            <a:pPr lvl="1"/>
            <a:r>
              <a:rPr lang="en-IN" dirty="0"/>
              <a:t>Input/Output (I/O) devices</a:t>
            </a:r>
          </a:p>
        </p:txBody>
      </p:sp>
    </p:spTree>
    <p:extLst>
      <p:ext uri="{BB962C8B-B14F-4D97-AF65-F5344CB8AC3E}">
        <p14:creationId xmlns:p14="http://schemas.microsoft.com/office/powerpoint/2010/main" val="238350164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Logical Structure of a Computer</a:t>
            </a:r>
          </a:p>
        </p:txBody>
      </p:sp>
      <p:pic>
        <p:nvPicPr>
          <p:cNvPr id="5" name="Content Placeholder 4">
            <a:extLst>
              <a:ext uri="{FF2B5EF4-FFF2-40B4-BE49-F238E27FC236}">
                <a16:creationId xmlns:a16="http://schemas.microsoft.com/office/drawing/2014/main" id="{C57AC7B6-54DF-429B-4A2B-4751756B8084}"/>
              </a:ext>
            </a:extLst>
          </p:cNvPr>
          <p:cNvPicPr>
            <a:picLocks noGrp="1" noChangeAspect="1"/>
          </p:cNvPicPr>
          <p:nvPr>
            <p:ph idx="1"/>
          </p:nvPr>
        </p:nvPicPr>
        <p:blipFill>
          <a:blip r:embed="rId2"/>
          <a:stretch>
            <a:fillRect/>
          </a:stretch>
        </p:blipFill>
        <p:spPr>
          <a:xfrm>
            <a:off x="1489908" y="1959478"/>
            <a:ext cx="8990649" cy="4020082"/>
          </a:xfrm>
        </p:spPr>
      </p:pic>
    </p:spTree>
    <p:extLst>
      <p:ext uri="{BB962C8B-B14F-4D97-AF65-F5344CB8AC3E}">
        <p14:creationId xmlns:p14="http://schemas.microsoft.com/office/powerpoint/2010/main" val="33032498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096A-187A-82D6-8D02-3FFB28C661AF}"/>
              </a:ext>
            </a:extLst>
          </p:cNvPr>
          <p:cNvSpPr>
            <a:spLocks noGrp="1"/>
          </p:cNvSpPr>
          <p:nvPr>
            <p:ph type="title"/>
          </p:nvPr>
        </p:nvSpPr>
        <p:spPr/>
        <p:txBody>
          <a:bodyPr/>
          <a:lstStyle/>
          <a:p>
            <a:r>
              <a:rPr lang="en-IN" dirty="0"/>
              <a:t>Terminals</a:t>
            </a:r>
          </a:p>
        </p:txBody>
      </p:sp>
      <p:sp>
        <p:nvSpPr>
          <p:cNvPr id="3" name="Content Placeholder 2">
            <a:extLst>
              <a:ext uri="{FF2B5EF4-FFF2-40B4-BE49-F238E27FC236}">
                <a16:creationId xmlns:a16="http://schemas.microsoft.com/office/drawing/2014/main" id="{017EF033-27D8-ED9A-5224-E2D2D78CF9A2}"/>
              </a:ext>
            </a:extLst>
          </p:cNvPr>
          <p:cNvSpPr>
            <a:spLocks noGrp="1"/>
          </p:cNvSpPr>
          <p:nvPr>
            <p:ph idx="1"/>
          </p:nvPr>
        </p:nvSpPr>
        <p:spPr/>
        <p:txBody>
          <a:bodyPr>
            <a:normAutofit lnSpcReduction="10000"/>
          </a:bodyPr>
          <a:lstStyle/>
          <a:p>
            <a:r>
              <a:rPr lang="en-US" dirty="0"/>
              <a:t>Computer terminals consist of two parts: a </a:t>
            </a:r>
            <a:r>
              <a:rPr lang="en-US" b="1" dirty="0"/>
              <a:t>keyboard</a:t>
            </a:r>
            <a:r>
              <a:rPr lang="en-US" dirty="0"/>
              <a:t> and a </a:t>
            </a:r>
            <a:r>
              <a:rPr lang="en-US" b="1" dirty="0"/>
              <a:t>monitor</a:t>
            </a:r>
          </a:p>
          <a:p>
            <a:r>
              <a:rPr lang="en-US" dirty="0"/>
              <a:t>Keyboard (See next slide)</a:t>
            </a:r>
          </a:p>
          <a:p>
            <a:pPr lvl="1"/>
            <a:r>
              <a:rPr lang="en-US" dirty="0"/>
              <a:t>On personal computers, when a key is depressed, an interrupt is generated and  the keyboard interrupt handler (a piece of software that is part of the operating system) is started</a:t>
            </a:r>
          </a:p>
          <a:p>
            <a:pPr lvl="1"/>
            <a:r>
              <a:rPr lang="en-US" dirty="0"/>
              <a:t>The interrupt handler reads a hardware register inside the keyboard  controller to get the number of the key (1 through 102) that was just depressed</a:t>
            </a:r>
          </a:p>
          <a:p>
            <a:pPr lvl="1"/>
            <a:r>
              <a:rPr lang="en-US" dirty="0"/>
              <a:t>When a key is released, a second interrupt is caused</a:t>
            </a:r>
          </a:p>
          <a:p>
            <a:r>
              <a:rPr lang="en-US" dirty="0"/>
              <a:t>Touch screen</a:t>
            </a:r>
          </a:p>
          <a:p>
            <a:pPr lvl="1"/>
            <a:r>
              <a:rPr lang="en-US" dirty="0"/>
              <a:t>The major types of touch screens are  infrared, resistive, and capacitive</a:t>
            </a:r>
          </a:p>
          <a:p>
            <a:endParaRPr lang="en-IN" dirty="0"/>
          </a:p>
        </p:txBody>
      </p:sp>
    </p:spTree>
    <p:extLst>
      <p:ext uri="{BB962C8B-B14F-4D97-AF65-F5344CB8AC3E}">
        <p14:creationId xmlns:p14="http://schemas.microsoft.com/office/powerpoint/2010/main" val="20114143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ACAB-76B5-F024-F15A-174E23BDB888}"/>
              </a:ext>
            </a:extLst>
          </p:cNvPr>
          <p:cNvSpPr>
            <a:spLocks noGrp="1"/>
          </p:cNvSpPr>
          <p:nvPr>
            <p:ph type="title"/>
          </p:nvPr>
        </p:nvSpPr>
        <p:spPr/>
        <p:txBody>
          <a:bodyPr/>
          <a:lstStyle/>
          <a:p>
            <a:r>
              <a:rPr lang="en-IN" dirty="0"/>
              <a:t>Keyboard</a:t>
            </a:r>
          </a:p>
        </p:txBody>
      </p:sp>
      <p:sp>
        <p:nvSpPr>
          <p:cNvPr id="3" name="Content Placeholder 2">
            <a:extLst>
              <a:ext uri="{FF2B5EF4-FFF2-40B4-BE49-F238E27FC236}">
                <a16:creationId xmlns:a16="http://schemas.microsoft.com/office/drawing/2014/main" id="{8A470CE2-7220-D090-5069-778ECA0B6D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02AF35-42A0-AB4D-A285-0BD8AD6573C3}"/>
              </a:ext>
            </a:extLst>
          </p:cNvPr>
          <p:cNvPicPr>
            <a:picLocks noChangeAspect="1"/>
          </p:cNvPicPr>
          <p:nvPr/>
        </p:nvPicPr>
        <p:blipFill>
          <a:blip r:embed="rId2"/>
          <a:stretch>
            <a:fillRect/>
          </a:stretch>
        </p:blipFill>
        <p:spPr>
          <a:xfrm>
            <a:off x="1348656" y="1905522"/>
            <a:ext cx="8822760" cy="4191544"/>
          </a:xfrm>
          <a:prstGeom prst="rect">
            <a:avLst/>
          </a:prstGeom>
        </p:spPr>
      </p:pic>
    </p:spTree>
    <p:extLst>
      <p:ext uri="{BB962C8B-B14F-4D97-AF65-F5344CB8AC3E}">
        <p14:creationId xmlns:p14="http://schemas.microsoft.com/office/powerpoint/2010/main" val="6513490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F2CA-9E3B-233B-2A89-08E5B6A3A40B}"/>
              </a:ext>
            </a:extLst>
          </p:cNvPr>
          <p:cNvSpPr>
            <a:spLocks noGrp="1"/>
          </p:cNvSpPr>
          <p:nvPr>
            <p:ph type="title"/>
          </p:nvPr>
        </p:nvSpPr>
        <p:spPr/>
        <p:txBody>
          <a:bodyPr/>
          <a:lstStyle/>
          <a:p>
            <a:r>
              <a:rPr lang="en-IN" dirty="0"/>
              <a:t>Monitors</a:t>
            </a:r>
          </a:p>
        </p:txBody>
      </p:sp>
      <p:sp>
        <p:nvSpPr>
          <p:cNvPr id="3" name="Content Placeholder 2">
            <a:extLst>
              <a:ext uri="{FF2B5EF4-FFF2-40B4-BE49-F238E27FC236}">
                <a16:creationId xmlns:a16="http://schemas.microsoft.com/office/drawing/2014/main" id="{6E4FEDC3-6BDC-F659-13D6-74B8E6FDB1CE}"/>
              </a:ext>
            </a:extLst>
          </p:cNvPr>
          <p:cNvSpPr>
            <a:spLocks noGrp="1"/>
          </p:cNvSpPr>
          <p:nvPr>
            <p:ph idx="1"/>
          </p:nvPr>
        </p:nvSpPr>
        <p:spPr/>
        <p:txBody>
          <a:bodyPr/>
          <a:lstStyle/>
          <a:p>
            <a:r>
              <a:rPr lang="en-US" dirty="0"/>
              <a:t>The first computer monitors used cathode ray tubes (CRTs), just like old television sets</a:t>
            </a:r>
          </a:p>
          <a:p>
            <a:r>
              <a:rPr lang="en-US" dirty="0"/>
              <a:t>They were far too bulky and heavy to be used in notebook computers,  so a more compact display technology had to be developed for their screens</a:t>
            </a:r>
          </a:p>
          <a:p>
            <a:r>
              <a:rPr lang="en-US" dirty="0"/>
              <a:t>The  development of flat panel displays provided the compact form factor necessary for  notebooks, and these devices also used less power</a:t>
            </a:r>
          </a:p>
          <a:p>
            <a:r>
              <a:rPr lang="en-US" dirty="0"/>
              <a:t>See next slide</a:t>
            </a:r>
            <a:endParaRPr lang="en-IN" dirty="0"/>
          </a:p>
        </p:txBody>
      </p:sp>
    </p:spTree>
    <p:extLst>
      <p:ext uri="{BB962C8B-B14F-4D97-AF65-F5344CB8AC3E}">
        <p14:creationId xmlns:p14="http://schemas.microsoft.com/office/powerpoint/2010/main" val="38581033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A541-1C22-31DD-FC32-B71B966ECEFB}"/>
              </a:ext>
            </a:extLst>
          </p:cNvPr>
          <p:cNvSpPr>
            <a:spLocks noGrp="1"/>
          </p:cNvSpPr>
          <p:nvPr>
            <p:ph type="title"/>
          </p:nvPr>
        </p:nvSpPr>
        <p:spPr/>
        <p:txBody>
          <a:bodyPr/>
          <a:lstStyle/>
          <a:p>
            <a:r>
              <a:rPr lang="en-IN" dirty="0"/>
              <a:t>CRT</a:t>
            </a:r>
          </a:p>
        </p:txBody>
      </p:sp>
      <p:sp>
        <p:nvSpPr>
          <p:cNvPr id="3" name="Content Placeholder 2">
            <a:extLst>
              <a:ext uri="{FF2B5EF4-FFF2-40B4-BE49-F238E27FC236}">
                <a16:creationId xmlns:a16="http://schemas.microsoft.com/office/drawing/2014/main" id="{D1CD3904-FA16-41AC-C7BA-55C7F7CD82C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EB4773A-FBAB-0FE5-B418-60F07E4457F2}"/>
              </a:ext>
            </a:extLst>
          </p:cNvPr>
          <p:cNvPicPr>
            <a:picLocks noChangeAspect="1"/>
          </p:cNvPicPr>
          <p:nvPr/>
        </p:nvPicPr>
        <p:blipFill>
          <a:blip r:embed="rId2"/>
          <a:stretch>
            <a:fillRect/>
          </a:stretch>
        </p:blipFill>
        <p:spPr>
          <a:xfrm>
            <a:off x="4851703" y="1560634"/>
            <a:ext cx="6773806" cy="4069604"/>
          </a:xfrm>
          <a:prstGeom prst="rect">
            <a:avLst/>
          </a:prstGeom>
        </p:spPr>
      </p:pic>
      <p:pic>
        <p:nvPicPr>
          <p:cNvPr id="1026" name="Picture 2" descr="10 Best Uses For Old CRT Monitors">
            <a:extLst>
              <a:ext uri="{FF2B5EF4-FFF2-40B4-BE49-F238E27FC236}">
                <a16:creationId xmlns:a16="http://schemas.microsoft.com/office/drawing/2014/main" id="{82072FD8-BDF6-4F68-8AE7-FF29A344C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71" y="2495458"/>
            <a:ext cx="3928491" cy="219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258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4B78-85D6-BD37-5D08-44C342F5706C}"/>
              </a:ext>
            </a:extLst>
          </p:cNvPr>
          <p:cNvSpPr>
            <a:spLocks noGrp="1"/>
          </p:cNvSpPr>
          <p:nvPr>
            <p:ph type="title"/>
          </p:nvPr>
        </p:nvSpPr>
        <p:spPr/>
        <p:txBody>
          <a:bodyPr/>
          <a:lstStyle/>
          <a:p>
            <a:r>
              <a:rPr lang="en-IN" dirty="0"/>
              <a:t>Flat Panel Displays</a:t>
            </a:r>
          </a:p>
        </p:txBody>
      </p:sp>
      <p:sp>
        <p:nvSpPr>
          <p:cNvPr id="3" name="Content Placeholder 2">
            <a:extLst>
              <a:ext uri="{FF2B5EF4-FFF2-40B4-BE49-F238E27FC236}">
                <a16:creationId xmlns:a16="http://schemas.microsoft.com/office/drawing/2014/main" id="{59651917-B653-8481-9238-26C210311B6F}"/>
              </a:ext>
            </a:extLst>
          </p:cNvPr>
          <p:cNvSpPr>
            <a:spLocks noGrp="1"/>
          </p:cNvSpPr>
          <p:nvPr>
            <p:ph idx="1"/>
          </p:nvPr>
        </p:nvSpPr>
        <p:spPr/>
        <p:txBody>
          <a:bodyPr/>
          <a:lstStyle/>
          <a:p>
            <a:r>
              <a:rPr lang="en-US" dirty="0"/>
              <a:t>The most common flat panel display technology is the </a:t>
            </a:r>
            <a:r>
              <a:rPr lang="en-US" b="1" dirty="0"/>
              <a:t>LCD (Liquid Crystal  Display)</a:t>
            </a:r>
          </a:p>
          <a:p>
            <a:r>
              <a:rPr lang="en-US" dirty="0"/>
              <a:t>It is highly complex, has many variations, and is changing rapidly</a:t>
            </a:r>
          </a:p>
          <a:p>
            <a:r>
              <a:rPr lang="en-US" dirty="0"/>
              <a:t>Liquid crystals are viscous organic molecules that flow like a liquid but also have spatial structure, like a crystal</a:t>
            </a:r>
            <a:endParaRPr lang="en-IN" dirty="0"/>
          </a:p>
        </p:txBody>
      </p:sp>
    </p:spTree>
    <p:extLst>
      <p:ext uri="{BB962C8B-B14F-4D97-AF65-F5344CB8AC3E}">
        <p14:creationId xmlns:p14="http://schemas.microsoft.com/office/powerpoint/2010/main" val="396620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Today’s Digital Computer</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lnSpcReduction="10000"/>
          </a:bodyPr>
          <a:lstStyle/>
          <a:p>
            <a:r>
              <a:rPr lang="en-US" dirty="0"/>
              <a:t>A digital computer is a machine that can do work for people by carrying out  instructions given to it</a:t>
            </a:r>
          </a:p>
          <a:p>
            <a:r>
              <a:rPr lang="en-US" dirty="0"/>
              <a:t>A sequence of instructions describing how to perform a  certain task is called a </a:t>
            </a:r>
            <a:r>
              <a:rPr lang="en-US" b="1" dirty="0"/>
              <a:t>program</a:t>
            </a:r>
            <a:r>
              <a:rPr lang="en-US" dirty="0"/>
              <a:t> </a:t>
            </a:r>
          </a:p>
          <a:p>
            <a:r>
              <a:rPr lang="en-US" dirty="0"/>
              <a:t>The electronic circuits of each computer can recognize and directly execute a limited set of simple instructions into which all its  programs must be converted before they can be executed </a:t>
            </a:r>
          </a:p>
          <a:p>
            <a:r>
              <a:rPr lang="en-US" dirty="0"/>
              <a:t>These basic instructions  are rarely much more complicated than</a:t>
            </a:r>
          </a:p>
          <a:p>
            <a:pPr lvl="1"/>
            <a:r>
              <a:rPr lang="en-US" dirty="0"/>
              <a:t>Add two numbers</a:t>
            </a:r>
          </a:p>
          <a:p>
            <a:pPr lvl="1"/>
            <a:r>
              <a:rPr lang="en-US" dirty="0"/>
              <a:t>Check a number to see if it is zero  </a:t>
            </a:r>
          </a:p>
          <a:p>
            <a:pPr lvl="1"/>
            <a:r>
              <a:rPr lang="en-US" dirty="0"/>
              <a:t>Copy a piece of data from one part of the computer’s memory to another </a:t>
            </a:r>
          </a:p>
          <a:p>
            <a:endParaRPr lang="en-IN" dirty="0"/>
          </a:p>
        </p:txBody>
      </p:sp>
    </p:spTree>
    <p:extLst>
      <p:ext uri="{BB962C8B-B14F-4D97-AF65-F5344CB8AC3E}">
        <p14:creationId xmlns:p14="http://schemas.microsoft.com/office/powerpoint/2010/main" val="2323273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5223-EB72-2A8B-DC45-316F9580013A}"/>
              </a:ext>
            </a:extLst>
          </p:cNvPr>
          <p:cNvSpPr>
            <a:spLocks noGrp="1"/>
          </p:cNvSpPr>
          <p:nvPr>
            <p:ph type="title"/>
          </p:nvPr>
        </p:nvSpPr>
        <p:spPr/>
        <p:txBody>
          <a:bodyPr/>
          <a:lstStyle/>
          <a:p>
            <a:r>
              <a:rPr lang="en-IN" dirty="0"/>
              <a:t>LCD: Inner View</a:t>
            </a:r>
          </a:p>
        </p:txBody>
      </p:sp>
      <p:sp>
        <p:nvSpPr>
          <p:cNvPr id="3" name="Content Placeholder 2">
            <a:extLst>
              <a:ext uri="{FF2B5EF4-FFF2-40B4-BE49-F238E27FC236}">
                <a16:creationId xmlns:a16="http://schemas.microsoft.com/office/drawing/2014/main" id="{052CA80D-9DE1-2B38-9DF1-FFBBB80803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CE8DDC-7721-FBD7-983F-562270B0178E}"/>
              </a:ext>
            </a:extLst>
          </p:cNvPr>
          <p:cNvPicPr>
            <a:picLocks noChangeAspect="1"/>
          </p:cNvPicPr>
          <p:nvPr/>
        </p:nvPicPr>
        <p:blipFill>
          <a:blip r:embed="rId2"/>
          <a:stretch>
            <a:fillRect/>
          </a:stretch>
        </p:blipFill>
        <p:spPr>
          <a:xfrm>
            <a:off x="3084857" y="1158752"/>
            <a:ext cx="6022286" cy="5244681"/>
          </a:xfrm>
          <a:prstGeom prst="rect">
            <a:avLst/>
          </a:prstGeom>
        </p:spPr>
      </p:pic>
    </p:spTree>
    <p:extLst>
      <p:ext uri="{BB962C8B-B14F-4D97-AF65-F5344CB8AC3E}">
        <p14:creationId xmlns:p14="http://schemas.microsoft.com/office/powerpoint/2010/main" val="35926411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2C4C-A9CA-1D3A-6EAB-FED307BE0285}"/>
              </a:ext>
            </a:extLst>
          </p:cNvPr>
          <p:cNvSpPr>
            <a:spLocks noGrp="1"/>
          </p:cNvSpPr>
          <p:nvPr>
            <p:ph type="title"/>
          </p:nvPr>
        </p:nvSpPr>
        <p:spPr/>
        <p:txBody>
          <a:bodyPr/>
          <a:lstStyle/>
          <a:p>
            <a:r>
              <a:rPr lang="en-IN" dirty="0"/>
              <a:t>LCD Working</a:t>
            </a:r>
          </a:p>
        </p:txBody>
      </p:sp>
      <p:sp>
        <p:nvSpPr>
          <p:cNvPr id="3" name="Content Placeholder 2">
            <a:extLst>
              <a:ext uri="{FF2B5EF4-FFF2-40B4-BE49-F238E27FC236}">
                <a16:creationId xmlns:a16="http://schemas.microsoft.com/office/drawing/2014/main" id="{0B3DE2E1-CA44-B35D-E3E7-5BD116493762}"/>
              </a:ext>
            </a:extLst>
          </p:cNvPr>
          <p:cNvSpPr>
            <a:spLocks noGrp="1"/>
          </p:cNvSpPr>
          <p:nvPr>
            <p:ph idx="1"/>
          </p:nvPr>
        </p:nvSpPr>
        <p:spPr/>
        <p:txBody>
          <a:bodyPr>
            <a:normAutofit fontScale="92500" lnSpcReduction="10000"/>
          </a:bodyPr>
          <a:lstStyle/>
          <a:p>
            <a:r>
              <a:rPr lang="en-US" dirty="0"/>
              <a:t>An LCD display screen consists of two parallel glass plates between which is a sealed volume containing a liquid crystal</a:t>
            </a:r>
          </a:p>
          <a:p>
            <a:r>
              <a:rPr lang="en-US" dirty="0"/>
              <a:t>Transparent electrodes are attached to  both plates</a:t>
            </a:r>
          </a:p>
          <a:p>
            <a:r>
              <a:rPr lang="en-US" dirty="0"/>
              <a:t>A light behind the rear plate (either natural or artificial) illuminates  the screen from behind</a:t>
            </a:r>
          </a:p>
          <a:p>
            <a:r>
              <a:rPr lang="en-US" dirty="0"/>
              <a:t>The transparent electrodes attached to each plate are used  to create electric fields in the liquid crystal</a:t>
            </a:r>
          </a:p>
          <a:p>
            <a:r>
              <a:rPr lang="en-US" dirty="0"/>
              <a:t>Different parts of the screen get different voltages, to control the image displayed</a:t>
            </a:r>
          </a:p>
          <a:p>
            <a:r>
              <a:rPr lang="en-US" dirty="0"/>
              <a:t>Glued to the front and rear of the  screen are polarizing filters because the display technology requires the use of  polarized light</a:t>
            </a:r>
          </a:p>
          <a:p>
            <a:endParaRPr lang="en-IN" dirty="0"/>
          </a:p>
        </p:txBody>
      </p:sp>
    </p:spTree>
    <p:extLst>
      <p:ext uri="{BB962C8B-B14F-4D97-AF65-F5344CB8AC3E}">
        <p14:creationId xmlns:p14="http://schemas.microsoft.com/office/powerpoint/2010/main" val="35697528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Video RAM</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lstStyle/>
          <a:p>
            <a:r>
              <a:rPr lang="en-US" dirty="0"/>
              <a:t>Most monitors are refreshed 60–100 times per second from a special memory,  called a video RAM, on the display’s controller card</a:t>
            </a:r>
          </a:p>
          <a:p>
            <a:r>
              <a:rPr lang="en-US" dirty="0"/>
              <a:t>This memory has one or  more bit maps that represent the screen image</a:t>
            </a:r>
          </a:p>
          <a:p>
            <a:r>
              <a:rPr lang="en-US" dirty="0"/>
              <a:t>On a screen with, say, 1920 × 1080 pixels, the video RAM would contain 1920 × 1080 values, one for each pixel</a:t>
            </a:r>
          </a:p>
          <a:p>
            <a:r>
              <a:rPr lang="en-US" dirty="0"/>
              <a:t>In  fact, it might contain many such bit maps, to allow rapid switching from one  screen image to another</a:t>
            </a:r>
            <a:endParaRPr lang="en-IN" dirty="0"/>
          </a:p>
        </p:txBody>
      </p:sp>
    </p:spTree>
    <p:extLst>
      <p:ext uri="{BB962C8B-B14F-4D97-AF65-F5344CB8AC3E}">
        <p14:creationId xmlns:p14="http://schemas.microsoft.com/office/powerpoint/2010/main" val="13962292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Colours</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normAutofit lnSpcReduction="10000"/>
          </a:bodyPr>
          <a:lstStyle/>
          <a:p>
            <a:endParaRPr lang="en-US" dirty="0"/>
          </a:p>
          <a:p>
            <a:endParaRPr lang="en-US" dirty="0"/>
          </a:p>
          <a:p>
            <a:r>
              <a:rPr lang="en-US" dirty="0"/>
              <a:t>From the laws of  physics, it is known that any color can be constructed from a linear superposition  of red, green, and blue light</a:t>
            </a:r>
          </a:p>
          <a:p>
            <a:r>
              <a:rPr lang="en-US" dirty="0"/>
              <a:t>Each pixel would be represented as a 3-byte RGB  value, one each for the intensity of the red, green, and blue components of the  pixel’s color (high-end displays use 10 or more bits per color)</a:t>
            </a:r>
          </a:p>
          <a:p>
            <a:r>
              <a:rPr lang="en-US" dirty="0"/>
              <a:t>A video RAM with 1920 × 1080 pixels at 3 bytes/pixel requires over 6.2 MB  to store the image and a fair amount of CPU time to do anything with it</a:t>
            </a:r>
          </a:p>
          <a:p>
            <a:endParaRPr lang="en-IN" dirty="0"/>
          </a:p>
        </p:txBody>
      </p:sp>
      <p:pic>
        <p:nvPicPr>
          <p:cNvPr id="2050" name="Picture 2" descr="What is RGB Color? – Nix Sensor Ltd">
            <a:extLst>
              <a:ext uri="{FF2B5EF4-FFF2-40B4-BE49-F238E27FC236}">
                <a16:creationId xmlns:a16="http://schemas.microsoft.com/office/drawing/2014/main" id="{51D577BC-503E-A835-286D-DA79959EC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6" y="127446"/>
            <a:ext cx="4387921" cy="267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450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8389-0484-3672-1153-FB9FAEEB18DF}"/>
              </a:ext>
            </a:extLst>
          </p:cNvPr>
          <p:cNvSpPr>
            <a:spLocks noGrp="1"/>
          </p:cNvSpPr>
          <p:nvPr>
            <p:ph type="title"/>
          </p:nvPr>
        </p:nvSpPr>
        <p:spPr/>
        <p:txBody>
          <a:bodyPr/>
          <a:lstStyle/>
          <a:p>
            <a:r>
              <a:rPr lang="en-IN" dirty="0"/>
              <a:t>Mouse</a:t>
            </a:r>
          </a:p>
        </p:txBody>
      </p:sp>
      <p:sp>
        <p:nvSpPr>
          <p:cNvPr id="3" name="Content Placeholder 2">
            <a:extLst>
              <a:ext uri="{FF2B5EF4-FFF2-40B4-BE49-F238E27FC236}">
                <a16:creationId xmlns:a16="http://schemas.microsoft.com/office/drawing/2014/main" id="{5C39D53C-3A2A-2BF1-617A-2B79C295C5A4}"/>
              </a:ext>
            </a:extLst>
          </p:cNvPr>
          <p:cNvSpPr>
            <a:spLocks noGrp="1"/>
          </p:cNvSpPr>
          <p:nvPr>
            <p:ph idx="1"/>
          </p:nvPr>
        </p:nvSpPr>
        <p:spPr/>
        <p:txBody>
          <a:bodyPr/>
          <a:lstStyle/>
          <a:p>
            <a:r>
              <a:rPr lang="en-US" dirty="0"/>
              <a:t>A mouse is a small plastic box that sits on the table next to the keyboard</a:t>
            </a:r>
          </a:p>
          <a:p>
            <a:r>
              <a:rPr lang="en-US" dirty="0"/>
              <a:t>When it is moved around on the table, a little pointer on the screen moves too, allowing users to point at screen items</a:t>
            </a:r>
          </a:p>
          <a:p>
            <a:r>
              <a:rPr lang="en-US" dirty="0"/>
              <a:t>The mouse has one, two, or three buttons on  top, to allow users to select items from menus</a:t>
            </a:r>
          </a:p>
          <a:p>
            <a:r>
              <a:rPr lang="en-US" dirty="0"/>
              <a:t>Three kinds of mice have been produced: </a:t>
            </a:r>
            <a:r>
              <a:rPr lang="en-US" b="1" dirty="0"/>
              <a:t>mechanical mice</a:t>
            </a:r>
            <a:r>
              <a:rPr lang="en-US" dirty="0"/>
              <a:t>, </a:t>
            </a:r>
            <a:r>
              <a:rPr lang="en-US" b="1" dirty="0"/>
              <a:t>optical mice</a:t>
            </a:r>
            <a:r>
              <a:rPr lang="en-US" dirty="0"/>
              <a:t>, and  </a:t>
            </a:r>
            <a:r>
              <a:rPr lang="en-US" b="1" dirty="0"/>
              <a:t>optomechanical mice</a:t>
            </a:r>
          </a:p>
          <a:p>
            <a:endParaRPr lang="en-US" dirty="0"/>
          </a:p>
          <a:p>
            <a:endParaRPr lang="en-IN" dirty="0"/>
          </a:p>
        </p:txBody>
      </p:sp>
    </p:spTree>
    <p:extLst>
      <p:ext uri="{BB962C8B-B14F-4D97-AF65-F5344CB8AC3E}">
        <p14:creationId xmlns:p14="http://schemas.microsoft.com/office/powerpoint/2010/main" val="77867783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IN" dirty="0"/>
              <a:t>Two rubber wheels, perpendicular to each other</a:t>
            </a:r>
          </a:p>
          <a:p>
            <a:r>
              <a:rPr lang="en-IN" dirty="0"/>
              <a:t>When the mouse was moved parallel to the main axis, one wheel turned, and if it was perpendicular to the main axis, the other wheel turned</a:t>
            </a:r>
          </a:p>
          <a:p>
            <a:r>
              <a:rPr lang="en-IN" dirty="0"/>
              <a:t>Each wheel drove a variable resistor</a:t>
            </a:r>
          </a:p>
          <a:p>
            <a:r>
              <a:rPr lang="en-IN" dirty="0"/>
              <a:t>The change in resistance was measured to calculate how much the mouse had moved in each direction</a:t>
            </a:r>
          </a:p>
          <a:p>
            <a:r>
              <a:rPr lang="en-IN" dirty="0"/>
              <a:t>Later, this design was changed so that a small rubber ball protruded from the bottom instead of the wheels</a:t>
            </a:r>
          </a:p>
          <a:p>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1028" name="Picture 4" descr="How Does A Computer Mouse Work? » Science ABC">
            <a:extLst>
              <a:ext uri="{FF2B5EF4-FFF2-40B4-BE49-F238E27FC236}">
                <a16:creationId xmlns:a16="http://schemas.microsoft.com/office/drawing/2014/main" id="{E5353B97-C08D-EAFD-525C-B2A214CD7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483" y="2128829"/>
            <a:ext cx="4699365" cy="374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066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US" dirty="0"/>
              <a:t>This mouse has an LED (Light Emitting Diode) and a photodetector on the  bottom</a:t>
            </a:r>
          </a:p>
          <a:p>
            <a:r>
              <a:rPr lang="en-US" dirty="0"/>
              <a:t>The LED illuminates the imperfections of the  underlying surface along with a tiny video camera that records a small image (typically 18 × 18 pixels) up to 1000 times/sec</a:t>
            </a:r>
          </a:p>
          <a:p>
            <a:r>
              <a:rPr lang="en-US" dirty="0"/>
              <a:t>Consecutive images are compared to  see how far the mouse has moved</a:t>
            </a:r>
          </a:p>
          <a:p>
            <a:r>
              <a:rPr lang="en-US" dirty="0"/>
              <a:t>Some optical mice use a laser instead of an  LED for illumination</a:t>
            </a:r>
          </a:p>
          <a:p>
            <a:r>
              <a:rPr lang="en-US" dirty="0"/>
              <a:t>They are more accurate, but also more expensive</a:t>
            </a:r>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2050" name="Picture 2" descr="Electronics-How an optical mouse works? – Howthingswork.org">
            <a:extLst>
              <a:ext uri="{FF2B5EF4-FFF2-40B4-BE49-F238E27FC236}">
                <a16:creationId xmlns:a16="http://schemas.microsoft.com/office/drawing/2014/main" id="{65467969-1775-6A0B-465C-F1A61AA5B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753278"/>
            <a:ext cx="476250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2532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Optomechanical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92500" lnSpcReduction="20000"/>
          </a:bodyPr>
          <a:lstStyle/>
          <a:p>
            <a:r>
              <a:rPr lang="en-US" dirty="0"/>
              <a:t>It has a rolling ball that turns two shafts aligned at 90 degrees to each other </a:t>
            </a:r>
          </a:p>
          <a:p>
            <a:r>
              <a:rPr lang="en-US" dirty="0"/>
              <a:t>The shafts are connected to encoders that have slits through which light can pass.</a:t>
            </a:r>
          </a:p>
          <a:p>
            <a:r>
              <a:rPr lang="en-US" dirty="0"/>
              <a:t>As the mouse moves, the shafts rotate, and light pulses strike the detectors whenever a slit comes between an LED and its detector</a:t>
            </a:r>
          </a:p>
          <a:p>
            <a:r>
              <a:rPr lang="en-US" dirty="0"/>
              <a:t>The number of pulses detected  is proportional to the amount of motion</a:t>
            </a:r>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92500" lnSpcReduction="20000"/>
          </a:bodyPr>
          <a:lstStyle/>
          <a:p>
            <a:endParaRPr lang="en-IN"/>
          </a:p>
        </p:txBody>
      </p:sp>
      <p:pic>
        <p:nvPicPr>
          <p:cNvPr id="3074" name="Picture 2" descr="Opto-Mechanical mice">
            <a:extLst>
              <a:ext uri="{FF2B5EF4-FFF2-40B4-BE49-F238E27FC236}">
                <a16:creationId xmlns:a16="http://schemas.microsoft.com/office/drawing/2014/main" id="{4036F53D-2341-17B2-94D6-CAC6C6401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221" y="2227726"/>
            <a:ext cx="428625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553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152C6D-BAD4-6E8B-2152-522ECD454CED}"/>
              </a:ext>
            </a:extLst>
          </p:cNvPr>
          <p:cNvSpPr>
            <a:spLocks noGrp="1"/>
          </p:cNvSpPr>
          <p:nvPr>
            <p:ph type="title"/>
          </p:nvPr>
        </p:nvSpPr>
        <p:spPr/>
        <p:txBody>
          <a:bodyPr/>
          <a:lstStyle/>
          <a:p>
            <a:r>
              <a:rPr lang="en-IN" dirty="0"/>
              <a:t>Printer – Laser Printer</a:t>
            </a:r>
          </a:p>
        </p:txBody>
      </p:sp>
      <p:sp>
        <p:nvSpPr>
          <p:cNvPr id="6" name="Content Placeholder 5">
            <a:extLst>
              <a:ext uri="{FF2B5EF4-FFF2-40B4-BE49-F238E27FC236}">
                <a16:creationId xmlns:a16="http://schemas.microsoft.com/office/drawing/2014/main" id="{94801E96-9E8A-034D-5E77-A019B19375A1}"/>
              </a:ext>
            </a:extLst>
          </p:cNvPr>
          <p:cNvSpPr>
            <a:spLocks noGrp="1"/>
          </p:cNvSpPr>
          <p:nvPr>
            <p:ph idx="1"/>
          </p:nvPr>
        </p:nvSpPr>
        <p:spPr/>
        <p:txBody>
          <a:bodyPr/>
          <a:lstStyle/>
          <a:p>
            <a:r>
              <a:rPr lang="en-US" dirty="0"/>
              <a:t>Combines a high-quality image, excellent flexibility, great speed, and moderate cost  into a single compact peripheral</a:t>
            </a:r>
          </a:p>
        </p:txBody>
      </p:sp>
      <p:pic>
        <p:nvPicPr>
          <p:cNvPr id="8" name="Picture 7">
            <a:extLst>
              <a:ext uri="{FF2B5EF4-FFF2-40B4-BE49-F238E27FC236}">
                <a16:creationId xmlns:a16="http://schemas.microsoft.com/office/drawing/2014/main" id="{F67971A3-6A27-48BA-E2E8-E1F9852E36C2}"/>
              </a:ext>
            </a:extLst>
          </p:cNvPr>
          <p:cNvPicPr>
            <a:picLocks noChangeAspect="1"/>
          </p:cNvPicPr>
          <p:nvPr/>
        </p:nvPicPr>
        <p:blipFill>
          <a:blip r:embed="rId2"/>
          <a:stretch>
            <a:fillRect/>
          </a:stretch>
        </p:blipFill>
        <p:spPr>
          <a:xfrm>
            <a:off x="3054293" y="2718560"/>
            <a:ext cx="5082839" cy="3883810"/>
          </a:xfrm>
          <a:prstGeom prst="rect">
            <a:avLst/>
          </a:prstGeom>
        </p:spPr>
      </p:pic>
    </p:spTree>
    <p:extLst>
      <p:ext uri="{BB962C8B-B14F-4D97-AF65-F5344CB8AC3E}">
        <p14:creationId xmlns:p14="http://schemas.microsoft.com/office/powerpoint/2010/main" val="30231229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C0C-015E-3C39-80E1-EB44F8E1BFB4}"/>
              </a:ext>
            </a:extLst>
          </p:cNvPr>
          <p:cNvSpPr>
            <a:spLocks noGrp="1"/>
          </p:cNvSpPr>
          <p:nvPr>
            <p:ph type="title"/>
          </p:nvPr>
        </p:nvSpPr>
        <p:spPr/>
        <p:txBody>
          <a:bodyPr/>
          <a:lstStyle/>
          <a:p>
            <a:r>
              <a:rPr lang="en-IN" dirty="0"/>
              <a:t>Laser Printer: Working</a:t>
            </a:r>
          </a:p>
        </p:txBody>
      </p:sp>
      <p:sp>
        <p:nvSpPr>
          <p:cNvPr id="3" name="Content Placeholder 2">
            <a:extLst>
              <a:ext uri="{FF2B5EF4-FFF2-40B4-BE49-F238E27FC236}">
                <a16:creationId xmlns:a16="http://schemas.microsoft.com/office/drawing/2014/main" id="{9357E462-E1D2-4D47-29FE-854788A7809E}"/>
              </a:ext>
            </a:extLst>
          </p:cNvPr>
          <p:cNvSpPr>
            <a:spLocks noGrp="1"/>
          </p:cNvSpPr>
          <p:nvPr>
            <p:ph idx="1"/>
          </p:nvPr>
        </p:nvSpPr>
        <p:spPr/>
        <p:txBody>
          <a:bodyPr>
            <a:normAutofit fontScale="62500" lnSpcReduction="20000"/>
          </a:bodyPr>
          <a:lstStyle/>
          <a:p>
            <a:r>
              <a:rPr lang="en-US" dirty="0"/>
              <a:t>The heart of the printer is a  rotating precision drum (or in some high-end systems, a belt)</a:t>
            </a:r>
          </a:p>
          <a:p>
            <a:r>
              <a:rPr lang="en-US" dirty="0"/>
              <a:t>At the start of each  page cycle, it is charged up to about 1000 volts and coated with a photosensitive  material</a:t>
            </a:r>
          </a:p>
          <a:p>
            <a:r>
              <a:rPr lang="en-US" dirty="0"/>
              <a:t>Then light from a laser is scanned along the length of the drum by  reflecting it of a rotating octagonal mirror</a:t>
            </a:r>
          </a:p>
          <a:p>
            <a:r>
              <a:rPr lang="en-US" dirty="0"/>
              <a:t>The light beam is modulated to produce  a pattern of light and dark spots</a:t>
            </a:r>
          </a:p>
          <a:p>
            <a:r>
              <a:rPr lang="en-US" dirty="0"/>
              <a:t>The spots where the beam hits lose their charge</a:t>
            </a:r>
          </a:p>
          <a:p>
            <a:r>
              <a:rPr lang="en-US" dirty="0"/>
              <a:t>After a line of dots has been painted, the drum rotates a fraction of a degree to  allow the next line to be painted</a:t>
            </a:r>
          </a:p>
          <a:p>
            <a:r>
              <a:rPr lang="en-US" dirty="0"/>
              <a:t>Eventually, the first line of dots reaches the toner,  a reservoir of an electrostatically sensitive black powder</a:t>
            </a:r>
          </a:p>
          <a:p>
            <a:r>
              <a:rPr lang="en-US" dirty="0"/>
              <a:t>The toner is attracted to  those dots that are still charged, thus forming a visual image of that line</a:t>
            </a:r>
          </a:p>
          <a:p>
            <a:r>
              <a:rPr lang="en-US" dirty="0"/>
              <a:t>A little  later in the transport path, the toner-coated drum is pressed against the paper, transferring the black powder to the paper</a:t>
            </a:r>
          </a:p>
          <a:p>
            <a:r>
              <a:rPr lang="en-US" dirty="0"/>
              <a:t>The paper is then passed through heated  rollers to fuse the toner to the paper permanently, fixing the image</a:t>
            </a:r>
          </a:p>
          <a:p>
            <a:endParaRPr lang="en-IN" dirty="0"/>
          </a:p>
        </p:txBody>
      </p:sp>
    </p:spTree>
    <p:extLst>
      <p:ext uri="{BB962C8B-B14F-4D97-AF65-F5344CB8AC3E}">
        <p14:creationId xmlns:p14="http://schemas.microsoft.com/office/powerpoint/2010/main" val="34585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Machine language</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a:bodyPr>
          <a:lstStyle/>
          <a:p>
            <a:r>
              <a:rPr lang="en-US" dirty="0"/>
              <a:t>Together, a computer’s basic instructions form a language in which people  can communicate with the computer</a:t>
            </a:r>
          </a:p>
          <a:p>
            <a:r>
              <a:rPr lang="en-US" dirty="0"/>
              <a:t>Such a language is called a </a:t>
            </a:r>
            <a:r>
              <a:rPr lang="en-US" b="1" dirty="0"/>
              <a:t>machine language</a:t>
            </a:r>
            <a:endParaRPr lang="en-US" dirty="0"/>
          </a:p>
          <a:p>
            <a:r>
              <a:rPr lang="en-US" dirty="0"/>
              <a:t>The people designing a new computer must decide what instructions to include in its machine language </a:t>
            </a:r>
          </a:p>
          <a:p>
            <a:r>
              <a:rPr lang="en-US" dirty="0"/>
              <a:t>Usually, they try to make the primitive instructions  as simple as possible to reduce the complexity and cost of the electronics needed  </a:t>
            </a:r>
          </a:p>
          <a:p>
            <a:r>
              <a:rPr lang="en-US" dirty="0"/>
              <a:t>Because most machine languages are so simple, it is difficult for people to use them</a:t>
            </a:r>
          </a:p>
          <a:p>
            <a:endParaRPr lang="en-IN" dirty="0"/>
          </a:p>
        </p:txBody>
      </p:sp>
    </p:spTree>
    <p:extLst>
      <p:ext uri="{BB962C8B-B14F-4D97-AF65-F5344CB8AC3E}">
        <p14:creationId xmlns:p14="http://schemas.microsoft.com/office/powerpoint/2010/main" val="15245353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847B-C185-12B3-0733-B8C53D58B3BA}"/>
              </a:ext>
            </a:extLst>
          </p:cNvPr>
          <p:cNvSpPr>
            <a:spLocks noGrp="1"/>
          </p:cNvSpPr>
          <p:nvPr>
            <p:ph type="title"/>
          </p:nvPr>
        </p:nvSpPr>
        <p:spPr/>
        <p:txBody>
          <a:bodyPr/>
          <a:lstStyle/>
          <a:p>
            <a:r>
              <a:rPr lang="en-IN" dirty="0"/>
              <a:t>Inkjet Printer</a:t>
            </a:r>
          </a:p>
        </p:txBody>
      </p:sp>
      <p:sp>
        <p:nvSpPr>
          <p:cNvPr id="3" name="Content Placeholder 2">
            <a:extLst>
              <a:ext uri="{FF2B5EF4-FFF2-40B4-BE49-F238E27FC236}">
                <a16:creationId xmlns:a16="http://schemas.microsoft.com/office/drawing/2014/main" id="{2AF687BE-6827-DC48-F13C-98B60EF8FB77}"/>
              </a:ext>
            </a:extLst>
          </p:cNvPr>
          <p:cNvSpPr>
            <a:spLocks noGrp="1"/>
          </p:cNvSpPr>
          <p:nvPr>
            <p:ph sz="half" idx="1"/>
          </p:nvPr>
        </p:nvSpPr>
        <p:spPr/>
        <p:txBody>
          <a:bodyPr>
            <a:normAutofit lnSpcReduction="10000"/>
          </a:bodyPr>
          <a:lstStyle/>
          <a:p>
            <a:r>
              <a:rPr lang="en-US" dirty="0"/>
              <a:t>Inkjet printers spray tiny droplets of liquid ink onto a page</a:t>
            </a:r>
          </a:p>
          <a:p>
            <a:r>
              <a:rPr lang="en-US" dirty="0"/>
              <a:t>There are several types of inkjet delivery systems, but most consumer systems use separate ink cartridges, each fitted with a printhead that separates the ink into the nearly microscopic droplets.</a:t>
            </a:r>
          </a:p>
          <a:p>
            <a:r>
              <a:rPr lang="en-US" dirty="0"/>
              <a:t>Colors are created by combining different colored inks</a:t>
            </a:r>
          </a:p>
          <a:p>
            <a:endParaRPr lang="en-US" dirty="0"/>
          </a:p>
          <a:p>
            <a:endParaRPr lang="en-IN" dirty="0"/>
          </a:p>
        </p:txBody>
      </p:sp>
      <p:sp>
        <p:nvSpPr>
          <p:cNvPr id="4" name="Content Placeholder 3">
            <a:extLst>
              <a:ext uri="{FF2B5EF4-FFF2-40B4-BE49-F238E27FC236}">
                <a16:creationId xmlns:a16="http://schemas.microsoft.com/office/drawing/2014/main" id="{666E55B3-1E35-11CA-E7AE-B10336C8F2DD}"/>
              </a:ext>
            </a:extLst>
          </p:cNvPr>
          <p:cNvSpPr>
            <a:spLocks noGrp="1"/>
          </p:cNvSpPr>
          <p:nvPr>
            <p:ph sz="half" idx="2"/>
          </p:nvPr>
        </p:nvSpPr>
        <p:spPr/>
        <p:txBody>
          <a:bodyPr>
            <a:normAutofit lnSpcReduction="10000"/>
          </a:bodyPr>
          <a:lstStyle/>
          <a:p>
            <a:endParaRPr lang="en-IN"/>
          </a:p>
        </p:txBody>
      </p:sp>
      <p:pic>
        <p:nvPicPr>
          <p:cNvPr id="4098" name="Picture 2" descr="printer | Definition, Types, &amp; Facts | Britannica">
            <a:extLst>
              <a:ext uri="{FF2B5EF4-FFF2-40B4-BE49-F238E27FC236}">
                <a16:creationId xmlns:a16="http://schemas.microsoft.com/office/drawing/2014/main" id="{ACEF5747-2345-1246-DC97-A3FC2771D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10389"/>
            <a:ext cx="5808395" cy="38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9969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14A3-4B32-E0D3-F168-A21C198DD838}"/>
              </a:ext>
            </a:extLst>
          </p:cNvPr>
          <p:cNvSpPr>
            <a:spLocks noGrp="1"/>
          </p:cNvSpPr>
          <p:nvPr>
            <p:ph type="title"/>
          </p:nvPr>
        </p:nvSpPr>
        <p:spPr/>
        <p:txBody>
          <a:bodyPr/>
          <a:lstStyle/>
          <a:p>
            <a:r>
              <a:rPr lang="en-IN" dirty="0"/>
              <a:t>Factors in Choosing a Printer </a:t>
            </a:r>
          </a:p>
        </p:txBody>
      </p:sp>
      <p:sp>
        <p:nvSpPr>
          <p:cNvPr id="5" name="Content Placeholder 4">
            <a:extLst>
              <a:ext uri="{FF2B5EF4-FFF2-40B4-BE49-F238E27FC236}">
                <a16:creationId xmlns:a16="http://schemas.microsoft.com/office/drawing/2014/main" id="{AEDA9661-A993-8422-29BC-C1AD19CDE223}"/>
              </a:ext>
            </a:extLst>
          </p:cNvPr>
          <p:cNvSpPr>
            <a:spLocks noGrp="1"/>
          </p:cNvSpPr>
          <p:nvPr>
            <p:ph idx="1"/>
          </p:nvPr>
        </p:nvSpPr>
        <p:spPr/>
        <p:txBody>
          <a:bodyPr>
            <a:normAutofit lnSpcReduction="10000"/>
          </a:bodyPr>
          <a:lstStyle/>
          <a:p>
            <a:r>
              <a:rPr lang="en-IN" dirty="0"/>
              <a:t>Usage: If colour is not required, laser printer is a better choice, and it will be more cost-efficient and faster also</a:t>
            </a:r>
          </a:p>
          <a:p>
            <a:r>
              <a:rPr lang="en-IN" dirty="0"/>
              <a:t>Multifunction printers: If we work from home or require many functions, we can buy a multifunction printer (also called All in One or AIO printer)</a:t>
            </a:r>
          </a:p>
          <a:p>
            <a:r>
              <a:rPr lang="en-IN" dirty="0"/>
              <a:t>Price per page: The biggest expense for a printer is not the printer or the paper, it is the ink</a:t>
            </a:r>
          </a:p>
          <a:p>
            <a:r>
              <a:rPr lang="en-IN" dirty="0"/>
              <a:t>Wireless connectivity: A must these days</a:t>
            </a:r>
          </a:p>
          <a:p>
            <a:r>
              <a:rPr lang="en-IN" dirty="0"/>
              <a:t>Touch and non-touch LCDs: Operating touchscreen is much easier</a:t>
            </a:r>
          </a:p>
          <a:p>
            <a:r>
              <a:rPr lang="en-IN" dirty="0"/>
              <a:t>Photo printing: Professional photographers may need this</a:t>
            </a:r>
          </a:p>
          <a:p>
            <a:endParaRPr lang="en-IN" dirty="0"/>
          </a:p>
        </p:txBody>
      </p:sp>
    </p:spTree>
    <p:extLst>
      <p:ext uri="{BB962C8B-B14F-4D97-AF65-F5344CB8AC3E}">
        <p14:creationId xmlns:p14="http://schemas.microsoft.com/office/powerpoint/2010/main" val="12580181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F657A-4CEA-DE36-253B-CBB417862CA2}"/>
              </a:ext>
            </a:extLst>
          </p:cNvPr>
          <p:cNvSpPr>
            <a:spLocks noGrp="1"/>
          </p:cNvSpPr>
          <p:nvPr>
            <p:ph type="title"/>
          </p:nvPr>
        </p:nvSpPr>
        <p:spPr/>
        <p:txBody>
          <a:bodyPr/>
          <a:lstStyle/>
          <a:p>
            <a:r>
              <a:rPr lang="en-IN" dirty="0"/>
              <a:t>Disk Storage</a:t>
            </a:r>
          </a:p>
        </p:txBody>
      </p:sp>
      <p:sp>
        <p:nvSpPr>
          <p:cNvPr id="5" name="Text Placeholder 4">
            <a:extLst>
              <a:ext uri="{FF2B5EF4-FFF2-40B4-BE49-F238E27FC236}">
                <a16:creationId xmlns:a16="http://schemas.microsoft.com/office/drawing/2014/main" id="{F5E147D5-A00E-69AC-5F88-50BB993B05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6718325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B56A-BA14-4827-A8D4-6DF5F2F22D83}"/>
              </a:ext>
            </a:extLst>
          </p:cNvPr>
          <p:cNvSpPr>
            <a:spLocks noGrp="1"/>
          </p:cNvSpPr>
          <p:nvPr>
            <p:ph type="title"/>
          </p:nvPr>
        </p:nvSpPr>
        <p:spPr/>
        <p:txBody>
          <a:bodyPr/>
          <a:lstStyle/>
          <a:p>
            <a:r>
              <a:rPr lang="en-IN" dirty="0"/>
              <a:t>I/O Devices</a:t>
            </a:r>
          </a:p>
        </p:txBody>
      </p:sp>
      <p:sp>
        <p:nvSpPr>
          <p:cNvPr id="3" name="Content Placeholder 2">
            <a:extLst>
              <a:ext uri="{FF2B5EF4-FFF2-40B4-BE49-F238E27FC236}">
                <a16:creationId xmlns:a16="http://schemas.microsoft.com/office/drawing/2014/main" id="{2203CD6B-5982-3D44-6E96-DD0F434FC47C}"/>
              </a:ext>
            </a:extLst>
          </p:cNvPr>
          <p:cNvSpPr>
            <a:spLocks noGrp="1"/>
          </p:cNvSpPr>
          <p:nvPr>
            <p:ph idx="1"/>
          </p:nvPr>
        </p:nvSpPr>
        <p:spPr/>
        <p:txBody>
          <a:bodyPr/>
          <a:lstStyle/>
          <a:p>
            <a:r>
              <a:rPr lang="en-IN" dirty="0"/>
              <a:t>Magnetic disk</a:t>
            </a:r>
          </a:p>
          <a:p>
            <a:r>
              <a:rPr lang="en-IN" dirty="0"/>
              <a:t>Magnetic tape</a:t>
            </a:r>
          </a:p>
          <a:p>
            <a:r>
              <a:rPr lang="en-IN" dirty="0"/>
              <a:t>CD-ROM</a:t>
            </a:r>
          </a:p>
          <a:p>
            <a:r>
              <a:rPr lang="en-IN" dirty="0"/>
              <a:t>DVD</a:t>
            </a:r>
          </a:p>
        </p:txBody>
      </p:sp>
    </p:spTree>
    <p:extLst>
      <p:ext uri="{BB962C8B-B14F-4D97-AF65-F5344CB8AC3E}">
        <p14:creationId xmlns:p14="http://schemas.microsoft.com/office/powerpoint/2010/main" val="31425905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8D52-C0A2-9804-D81B-A129B1D3DFBB}"/>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E90CBAFA-8BC7-081D-9AE9-B5E984C3D877}"/>
              </a:ext>
            </a:extLst>
          </p:cNvPr>
          <p:cNvSpPr>
            <a:spLocks noGrp="1"/>
          </p:cNvSpPr>
          <p:nvPr>
            <p:ph idx="1"/>
          </p:nvPr>
        </p:nvSpPr>
        <p:spPr/>
        <p:txBody>
          <a:bodyPr/>
          <a:lstStyle/>
          <a:p>
            <a:r>
              <a:rPr lang="en-US" dirty="0"/>
              <a:t>A magnetic disk consists of one or more aluminum platters with a magnetizable coating</a:t>
            </a:r>
          </a:p>
          <a:p>
            <a:r>
              <a:rPr lang="en-US" dirty="0"/>
              <a:t>The circular sequence of bits written as the disk makes a complete rotation is  called a </a:t>
            </a:r>
            <a:r>
              <a:rPr lang="en-US" b="1" dirty="0"/>
              <a:t>track</a:t>
            </a:r>
          </a:p>
          <a:p>
            <a:r>
              <a:rPr lang="en-US" dirty="0"/>
              <a:t>Each track is divided up into some number of fixed-length </a:t>
            </a:r>
            <a:r>
              <a:rPr lang="en-US" b="1" dirty="0"/>
              <a:t>sectors</a:t>
            </a:r>
            <a:r>
              <a:rPr lang="en-US" dirty="0"/>
              <a:t>,  typically containing 512 data bytes</a:t>
            </a:r>
          </a:p>
          <a:p>
            <a:endParaRPr lang="en-IN" dirty="0"/>
          </a:p>
        </p:txBody>
      </p:sp>
    </p:spTree>
    <p:extLst>
      <p:ext uri="{BB962C8B-B14F-4D97-AF65-F5344CB8AC3E}">
        <p14:creationId xmlns:p14="http://schemas.microsoft.com/office/powerpoint/2010/main" val="364199355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80EC-5ED6-5AD0-86F8-E633BD1E9673}"/>
              </a:ext>
            </a:extLst>
          </p:cNvPr>
          <p:cNvSpPr>
            <a:spLocks noGrp="1"/>
          </p:cNvSpPr>
          <p:nvPr>
            <p:ph type="title"/>
          </p:nvPr>
        </p:nvSpPr>
        <p:spPr/>
        <p:txBody>
          <a:bodyPr/>
          <a:lstStyle/>
          <a:p>
            <a:r>
              <a:rPr lang="en-IN" dirty="0"/>
              <a:t>Magnetic disk – Single disk structure</a:t>
            </a:r>
          </a:p>
        </p:txBody>
      </p:sp>
      <p:sp>
        <p:nvSpPr>
          <p:cNvPr id="3" name="Content Placeholder 2">
            <a:extLst>
              <a:ext uri="{FF2B5EF4-FFF2-40B4-BE49-F238E27FC236}">
                <a16:creationId xmlns:a16="http://schemas.microsoft.com/office/drawing/2014/main" id="{9823EB76-0B1C-32BC-3C6E-78FC3525D4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B24C16-A94E-1084-C613-28FE2B39F8B0}"/>
              </a:ext>
            </a:extLst>
          </p:cNvPr>
          <p:cNvPicPr>
            <a:picLocks noChangeAspect="1"/>
          </p:cNvPicPr>
          <p:nvPr/>
        </p:nvPicPr>
        <p:blipFill>
          <a:blip r:embed="rId2"/>
          <a:stretch>
            <a:fillRect/>
          </a:stretch>
        </p:blipFill>
        <p:spPr>
          <a:xfrm>
            <a:off x="2229186" y="1344361"/>
            <a:ext cx="6719605" cy="4757927"/>
          </a:xfrm>
          <a:prstGeom prst="rect">
            <a:avLst/>
          </a:prstGeom>
        </p:spPr>
      </p:pic>
    </p:spTree>
    <p:extLst>
      <p:ext uri="{BB962C8B-B14F-4D97-AF65-F5344CB8AC3E}">
        <p14:creationId xmlns:p14="http://schemas.microsoft.com/office/powerpoint/2010/main" val="25075467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1DB2-F13B-288E-4103-91EEA502BBD1}"/>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BD82325D-DC8B-07DB-5A24-0B67ECD2D6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755B1F-0210-A78F-D782-F1730668D426}"/>
              </a:ext>
            </a:extLst>
          </p:cNvPr>
          <p:cNvPicPr>
            <a:picLocks noChangeAspect="1"/>
          </p:cNvPicPr>
          <p:nvPr/>
        </p:nvPicPr>
        <p:blipFill>
          <a:blip r:embed="rId2"/>
          <a:stretch>
            <a:fillRect/>
          </a:stretch>
        </p:blipFill>
        <p:spPr>
          <a:xfrm>
            <a:off x="1504573" y="1562769"/>
            <a:ext cx="8882599" cy="4412571"/>
          </a:xfrm>
          <a:prstGeom prst="rect">
            <a:avLst/>
          </a:prstGeom>
        </p:spPr>
      </p:pic>
    </p:spTree>
    <p:extLst>
      <p:ext uri="{BB962C8B-B14F-4D97-AF65-F5344CB8AC3E}">
        <p14:creationId xmlns:p14="http://schemas.microsoft.com/office/powerpoint/2010/main" val="16324390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10E2-0CFD-9BEF-F419-48AFA6C1D404}"/>
              </a:ext>
            </a:extLst>
          </p:cNvPr>
          <p:cNvSpPr>
            <a:spLocks noGrp="1"/>
          </p:cNvSpPr>
          <p:nvPr>
            <p:ph type="title"/>
          </p:nvPr>
        </p:nvSpPr>
        <p:spPr/>
        <p:txBody>
          <a:bodyPr/>
          <a:lstStyle/>
          <a:p>
            <a:r>
              <a:rPr lang="en-IN" dirty="0"/>
              <a:t>Cylinder Concept for a Magnetic disk</a:t>
            </a:r>
          </a:p>
        </p:txBody>
      </p:sp>
      <p:sp>
        <p:nvSpPr>
          <p:cNvPr id="4" name="Content Placeholder 3">
            <a:extLst>
              <a:ext uri="{FF2B5EF4-FFF2-40B4-BE49-F238E27FC236}">
                <a16:creationId xmlns:a16="http://schemas.microsoft.com/office/drawing/2014/main" id="{B5C60677-2BE2-FBFD-A00E-8118C6B8204C}"/>
              </a:ext>
            </a:extLst>
          </p:cNvPr>
          <p:cNvSpPr>
            <a:spLocks noGrp="1"/>
          </p:cNvSpPr>
          <p:nvPr>
            <p:ph sz="half" idx="1"/>
          </p:nvPr>
        </p:nvSpPr>
        <p:spPr/>
        <p:txBody>
          <a:bodyPr>
            <a:normAutofit fontScale="92500" lnSpcReduction="20000"/>
          </a:bodyPr>
          <a:lstStyle/>
          <a:p>
            <a:endParaRPr lang="en-IN"/>
          </a:p>
        </p:txBody>
      </p:sp>
      <p:sp>
        <p:nvSpPr>
          <p:cNvPr id="5" name="Content Placeholder 4">
            <a:extLst>
              <a:ext uri="{FF2B5EF4-FFF2-40B4-BE49-F238E27FC236}">
                <a16:creationId xmlns:a16="http://schemas.microsoft.com/office/drawing/2014/main" id="{205F0C13-90E8-620E-B70D-D43AF89F3071}"/>
              </a:ext>
            </a:extLst>
          </p:cNvPr>
          <p:cNvSpPr>
            <a:spLocks noGrp="1"/>
          </p:cNvSpPr>
          <p:nvPr>
            <p:ph sz="half" idx="2"/>
          </p:nvPr>
        </p:nvSpPr>
        <p:spPr/>
        <p:txBody>
          <a:bodyPr>
            <a:normAutofit fontScale="92500" lnSpcReduction="20000"/>
          </a:bodyPr>
          <a:lstStyle/>
          <a:p>
            <a:r>
              <a:rPr lang="en-US" dirty="0"/>
              <a:t>In the case of a floppy disk the address of a sector can be located by using the three entities, namely: surface number, track number and sector number</a:t>
            </a:r>
          </a:p>
          <a:p>
            <a:r>
              <a:rPr lang="en-US" dirty="0"/>
              <a:t>In the case of a hard disk, a concept called as </a:t>
            </a:r>
            <a:r>
              <a:rPr lang="en-US" b="1" dirty="0"/>
              <a:t>cylinder </a:t>
            </a:r>
            <a:r>
              <a:rPr lang="en-US" dirty="0"/>
              <a:t>is used</a:t>
            </a:r>
          </a:p>
          <a:p>
            <a:r>
              <a:rPr lang="en-US" dirty="0"/>
              <a:t>It forms a pie-like structure for all the tracks across surfaces, which are same in size</a:t>
            </a:r>
          </a:p>
          <a:p>
            <a:r>
              <a:rPr lang="en-US" dirty="0"/>
              <a:t>A cylinder is the tracks on all the surfaces, which have the common diameter </a:t>
            </a:r>
          </a:p>
          <a:p>
            <a:endParaRPr lang="en-US" dirty="0"/>
          </a:p>
          <a:p>
            <a:endParaRPr lang="en-IN" dirty="0"/>
          </a:p>
        </p:txBody>
      </p:sp>
      <p:pic>
        <p:nvPicPr>
          <p:cNvPr id="7" name="Picture 6">
            <a:extLst>
              <a:ext uri="{FF2B5EF4-FFF2-40B4-BE49-F238E27FC236}">
                <a16:creationId xmlns:a16="http://schemas.microsoft.com/office/drawing/2014/main" id="{B10D45EE-92BA-D4B5-6109-445DAC2A0ACD}"/>
              </a:ext>
            </a:extLst>
          </p:cNvPr>
          <p:cNvPicPr>
            <a:picLocks noChangeAspect="1"/>
          </p:cNvPicPr>
          <p:nvPr/>
        </p:nvPicPr>
        <p:blipFill>
          <a:blip r:embed="rId2"/>
          <a:stretch>
            <a:fillRect/>
          </a:stretch>
        </p:blipFill>
        <p:spPr>
          <a:xfrm>
            <a:off x="1476274" y="1997054"/>
            <a:ext cx="3905451" cy="3562533"/>
          </a:xfrm>
          <a:prstGeom prst="rect">
            <a:avLst/>
          </a:prstGeom>
        </p:spPr>
      </p:pic>
    </p:spTree>
    <p:extLst>
      <p:ext uri="{BB962C8B-B14F-4D97-AF65-F5344CB8AC3E}">
        <p14:creationId xmlns:p14="http://schemas.microsoft.com/office/powerpoint/2010/main" val="18167178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fontScale="92500" lnSpcReduction="10000"/>
          </a:bodyPr>
          <a:lstStyle/>
          <a:p>
            <a:r>
              <a:rPr lang="en-US" dirty="0"/>
              <a:t>CPU performance has been increasing exponentially over the past decade,  roughly doubling every 18 months</a:t>
            </a:r>
          </a:p>
          <a:p>
            <a:r>
              <a:rPr lang="en-US" dirty="0"/>
              <a:t>Not so with disk performance</a:t>
            </a:r>
          </a:p>
          <a:p>
            <a:r>
              <a:rPr lang="en-US" dirty="0"/>
              <a:t>In the 1970s,  average seek times on minicomputer disks were 50 to 100 msec</a:t>
            </a:r>
          </a:p>
          <a:p>
            <a:r>
              <a:rPr lang="en-US" dirty="0"/>
              <a:t>Now seek times  are 10 msec</a:t>
            </a:r>
          </a:p>
          <a:p>
            <a:r>
              <a:rPr lang="en-US" dirty="0"/>
              <a:t>Thus the gap between CPU performance and disk performance has become much larger over time</a:t>
            </a:r>
          </a:p>
          <a:p>
            <a:r>
              <a:rPr lang="en-US" dirty="0"/>
              <a:t>Parallel processing is often used to speed up CPU performance</a:t>
            </a:r>
          </a:p>
          <a:p>
            <a:r>
              <a:rPr lang="en-US" dirty="0"/>
              <a:t>Why not parallel I/O, too?</a:t>
            </a:r>
            <a:endParaRPr lang="en-IN" dirty="0"/>
          </a:p>
        </p:txBody>
      </p:sp>
    </p:spTree>
    <p:extLst>
      <p:ext uri="{BB962C8B-B14F-4D97-AF65-F5344CB8AC3E}">
        <p14:creationId xmlns:p14="http://schemas.microsoft.com/office/powerpoint/2010/main" val="19777463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ED50-64FE-579C-3145-95375A48D831}"/>
              </a:ext>
            </a:extLst>
          </p:cNvPr>
          <p:cNvSpPr>
            <a:spLocks noGrp="1"/>
          </p:cNvSpPr>
          <p:nvPr>
            <p:ph type="title"/>
          </p:nvPr>
        </p:nvSpPr>
        <p:spPr/>
        <p:txBody>
          <a:bodyPr/>
          <a:lstStyle/>
          <a:p>
            <a:r>
              <a:rPr lang="en-IN" dirty="0"/>
              <a:t>RAID</a:t>
            </a:r>
          </a:p>
        </p:txBody>
      </p:sp>
      <p:sp>
        <p:nvSpPr>
          <p:cNvPr id="3" name="Content Placeholder 2">
            <a:extLst>
              <a:ext uri="{FF2B5EF4-FFF2-40B4-BE49-F238E27FC236}">
                <a16:creationId xmlns:a16="http://schemas.microsoft.com/office/drawing/2014/main" id="{78C6D4AA-59D6-11DA-3F4F-D43947B0EBBA}"/>
              </a:ext>
            </a:extLst>
          </p:cNvPr>
          <p:cNvSpPr>
            <a:spLocks noGrp="1"/>
          </p:cNvSpPr>
          <p:nvPr>
            <p:ph idx="1"/>
          </p:nvPr>
        </p:nvSpPr>
        <p:spPr/>
        <p:txBody>
          <a:bodyPr/>
          <a:lstStyle/>
          <a:p>
            <a:endParaRPr lang="en-IN"/>
          </a:p>
        </p:txBody>
      </p:sp>
      <p:pic>
        <p:nvPicPr>
          <p:cNvPr id="2050" name="Picture 2" descr="The fundamentals of RAID storage technology">
            <a:extLst>
              <a:ext uri="{FF2B5EF4-FFF2-40B4-BE49-F238E27FC236}">
                <a16:creationId xmlns:a16="http://schemas.microsoft.com/office/drawing/2014/main" id="{99ECEE2A-7595-3B3C-7773-CB4649B7C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311" y="1413552"/>
            <a:ext cx="9695378" cy="48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08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0584-CD70-8B7B-2EFF-9D1BA8676288}"/>
              </a:ext>
            </a:extLst>
          </p:cNvPr>
          <p:cNvSpPr>
            <a:spLocks noGrp="1"/>
          </p:cNvSpPr>
          <p:nvPr>
            <p:ph type="title"/>
          </p:nvPr>
        </p:nvSpPr>
        <p:spPr/>
        <p:txBody>
          <a:bodyPr/>
          <a:lstStyle/>
          <a:p>
            <a:r>
              <a:rPr lang="en-IN" dirty="0"/>
              <a:t>A programmable computer</a:t>
            </a:r>
          </a:p>
        </p:txBody>
      </p:sp>
      <p:sp>
        <p:nvSpPr>
          <p:cNvPr id="3" name="Content Placeholder 2">
            <a:extLst>
              <a:ext uri="{FF2B5EF4-FFF2-40B4-BE49-F238E27FC236}">
                <a16:creationId xmlns:a16="http://schemas.microsoft.com/office/drawing/2014/main" id="{7BF98AC6-17BE-B8F3-9358-2AB6C6E217C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C23849-4624-C16D-A0D5-15527C26571C}"/>
              </a:ext>
            </a:extLst>
          </p:cNvPr>
          <p:cNvPicPr>
            <a:picLocks noChangeAspect="1"/>
          </p:cNvPicPr>
          <p:nvPr/>
        </p:nvPicPr>
        <p:blipFill>
          <a:blip r:embed="rId2"/>
          <a:stretch>
            <a:fillRect/>
          </a:stretch>
        </p:blipFill>
        <p:spPr>
          <a:xfrm>
            <a:off x="2784705" y="2008406"/>
            <a:ext cx="5531957" cy="1420594"/>
          </a:xfrm>
          <a:prstGeom prst="rect">
            <a:avLst/>
          </a:prstGeom>
        </p:spPr>
      </p:pic>
      <p:pic>
        <p:nvPicPr>
          <p:cNvPr id="7" name="Picture 6">
            <a:extLst>
              <a:ext uri="{FF2B5EF4-FFF2-40B4-BE49-F238E27FC236}">
                <a16:creationId xmlns:a16="http://schemas.microsoft.com/office/drawing/2014/main" id="{AB45E164-8A14-4794-9D97-C1886EF6C0EF}"/>
              </a:ext>
            </a:extLst>
          </p:cNvPr>
          <p:cNvPicPr>
            <a:picLocks noChangeAspect="1"/>
          </p:cNvPicPr>
          <p:nvPr/>
        </p:nvPicPr>
        <p:blipFill>
          <a:blip r:embed="rId3"/>
          <a:stretch>
            <a:fillRect/>
          </a:stretch>
        </p:blipFill>
        <p:spPr>
          <a:xfrm>
            <a:off x="3685435" y="3611781"/>
            <a:ext cx="3730496" cy="2303394"/>
          </a:xfrm>
          <a:prstGeom prst="rect">
            <a:avLst/>
          </a:prstGeom>
        </p:spPr>
      </p:pic>
    </p:spTree>
    <p:extLst>
      <p:ext uri="{BB962C8B-B14F-4D97-AF65-F5344CB8AC3E}">
        <p14:creationId xmlns:p14="http://schemas.microsoft.com/office/powerpoint/2010/main" val="3394353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b="1" dirty="0"/>
              <a:t>Redundant Array of Inexpensive Disks (RAID) </a:t>
            </a:r>
          </a:p>
          <a:p>
            <a:pPr lvl="1"/>
            <a:r>
              <a:rPr lang="en-US" dirty="0"/>
              <a:t>Install a box full of disks next to the computer,  typically a large server, </a:t>
            </a:r>
          </a:p>
          <a:p>
            <a:pPr lvl="1"/>
            <a:r>
              <a:rPr lang="en-US" dirty="0"/>
              <a:t>Replace the disk controller card with a RAID controller,  copy the data over to the RAID, and then continue normal operation</a:t>
            </a:r>
          </a:p>
          <a:p>
            <a:r>
              <a:rPr lang="en-US" dirty="0"/>
              <a:t>In other  words, a RAID should look like a single disk to the operating system, but have better  performance and better reliability</a:t>
            </a:r>
          </a:p>
          <a:p>
            <a:r>
              <a:rPr lang="en-US" dirty="0"/>
              <a:t>In this  way, no software changes are required to use the RAID, a big selling point for  many system administrators</a:t>
            </a:r>
            <a:endParaRPr lang="en-US" b="1" dirty="0"/>
          </a:p>
        </p:txBody>
      </p:sp>
    </p:spTree>
    <p:extLst>
      <p:ext uri="{BB962C8B-B14F-4D97-AF65-F5344CB8AC3E}">
        <p14:creationId xmlns:p14="http://schemas.microsoft.com/office/powerpoint/2010/main" val="18961676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RAID working</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sz="2400" dirty="0"/>
              <a:t>In addition to appearing like a single disk to the software, all RAIDs have the  property that the data are distributed over the drives, to allow parallel operation.</a:t>
            </a:r>
          </a:p>
          <a:p>
            <a:r>
              <a:rPr lang="en-US" sz="2400" dirty="0"/>
              <a:t>Several different schemes for doing this are used: called as </a:t>
            </a:r>
            <a:r>
              <a:rPr lang="en-US" sz="2400" b="1" dirty="0"/>
              <a:t>RAID level 0 </a:t>
            </a:r>
            <a:r>
              <a:rPr lang="en-US" sz="2400" dirty="0"/>
              <a:t>through </a:t>
            </a:r>
            <a:r>
              <a:rPr lang="en-US" sz="2400" b="1" dirty="0"/>
              <a:t>RAID level 5</a:t>
            </a:r>
          </a:p>
          <a:p>
            <a:r>
              <a:rPr lang="en-US" sz="2400" dirty="0"/>
              <a:t>Distributing data over multiple  drives like this is called </a:t>
            </a:r>
            <a:r>
              <a:rPr lang="en-US" sz="2400" b="1" dirty="0"/>
              <a:t>striping</a:t>
            </a:r>
          </a:p>
        </p:txBody>
      </p:sp>
      <p:pic>
        <p:nvPicPr>
          <p:cNvPr id="3" name="Picture 2">
            <a:extLst>
              <a:ext uri="{FF2B5EF4-FFF2-40B4-BE49-F238E27FC236}">
                <a16:creationId xmlns:a16="http://schemas.microsoft.com/office/drawing/2014/main" id="{7082F408-0E8B-0AA6-0812-E31F6F601A0E}"/>
              </a:ext>
            </a:extLst>
          </p:cNvPr>
          <p:cNvPicPr>
            <a:picLocks noChangeAspect="1"/>
          </p:cNvPicPr>
          <p:nvPr/>
        </p:nvPicPr>
        <p:blipFill>
          <a:blip r:embed="rId2"/>
          <a:stretch>
            <a:fillRect/>
          </a:stretch>
        </p:blipFill>
        <p:spPr>
          <a:xfrm>
            <a:off x="4278263" y="4003547"/>
            <a:ext cx="2711589" cy="2489328"/>
          </a:xfrm>
          <a:prstGeom prst="rect">
            <a:avLst/>
          </a:prstGeom>
        </p:spPr>
      </p:pic>
    </p:spTree>
    <p:extLst>
      <p:ext uri="{BB962C8B-B14F-4D97-AF65-F5344CB8AC3E}">
        <p14:creationId xmlns:p14="http://schemas.microsoft.com/office/powerpoint/2010/main" val="365076346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3F2E-6BDC-15F6-B7C4-0983A387044B}"/>
              </a:ext>
            </a:extLst>
          </p:cNvPr>
          <p:cNvSpPr>
            <a:spLocks noGrp="1"/>
          </p:cNvSpPr>
          <p:nvPr>
            <p:ph type="title"/>
          </p:nvPr>
        </p:nvSpPr>
        <p:spPr/>
        <p:txBody>
          <a:bodyPr/>
          <a:lstStyle/>
          <a:p>
            <a:r>
              <a:rPr lang="en-IN" dirty="0"/>
              <a:t>RAID levels</a:t>
            </a:r>
          </a:p>
        </p:txBody>
      </p:sp>
      <p:sp>
        <p:nvSpPr>
          <p:cNvPr id="3" name="Content Placeholder 2">
            <a:extLst>
              <a:ext uri="{FF2B5EF4-FFF2-40B4-BE49-F238E27FC236}">
                <a16:creationId xmlns:a16="http://schemas.microsoft.com/office/drawing/2014/main" id="{6C09776C-2F82-560A-E83F-C1677D99DE9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531AB0-5C38-7572-370E-5AABFB07293E}"/>
              </a:ext>
            </a:extLst>
          </p:cNvPr>
          <p:cNvPicPr>
            <a:picLocks noChangeAspect="1"/>
          </p:cNvPicPr>
          <p:nvPr/>
        </p:nvPicPr>
        <p:blipFill>
          <a:blip r:embed="rId2"/>
          <a:stretch>
            <a:fillRect/>
          </a:stretch>
        </p:blipFill>
        <p:spPr>
          <a:xfrm>
            <a:off x="3678070" y="365125"/>
            <a:ext cx="4222757" cy="5533570"/>
          </a:xfrm>
          <a:prstGeom prst="rect">
            <a:avLst/>
          </a:prstGeom>
        </p:spPr>
      </p:pic>
    </p:spTree>
    <p:extLst>
      <p:ext uri="{BB962C8B-B14F-4D97-AF65-F5344CB8AC3E}">
        <p14:creationId xmlns:p14="http://schemas.microsoft.com/office/powerpoint/2010/main" val="20427733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0</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Writes consecutive strips over the drives in round-robin fashion</a:t>
            </a:r>
          </a:p>
          <a:p>
            <a:r>
              <a:rPr lang="en-US" dirty="0"/>
              <a:t>Works best with large requests, the bigger the better</a:t>
            </a:r>
          </a:p>
          <a:p>
            <a:r>
              <a:rPr lang="en-US" dirty="0"/>
              <a:t> If a request  is larger than the number of drives times the strip size, some drives will get multiple requests, so that when they finish the first request they start the second one</a:t>
            </a:r>
          </a:p>
          <a:p>
            <a:r>
              <a:rPr lang="en-US" dirty="0"/>
              <a:t>It  is up to the controller to split the request up and feed the proper commands to the  proper disks in the right sequence and then assemble the results in memory correctly</a:t>
            </a:r>
          </a:p>
          <a:p>
            <a:r>
              <a:rPr lang="en-US" dirty="0"/>
              <a:t>Performance is excellent and the implementation is straightforward</a:t>
            </a:r>
          </a:p>
        </p:txBody>
      </p:sp>
    </p:spTree>
    <p:extLst>
      <p:ext uri="{BB962C8B-B14F-4D97-AF65-F5344CB8AC3E}">
        <p14:creationId xmlns:p14="http://schemas.microsoft.com/office/powerpoint/2010/main" val="217402524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1</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It is a true RAID</a:t>
            </a:r>
          </a:p>
          <a:p>
            <a:r>
              <a:rPr lang="en-US" dirty="0"/>
              <a:t>It duplicates all the disks, so there are four primary disks and four backup disks in this example, although any other even number of disks is also possible</a:t>
            </a:r>
          </a:p>
          <a:p>
            <a:r>
              <a:rPr lang="en-US" dirty="0"/>
              <a:t>On a write, every  strip is written twice</a:t>
            </a:r>
          </a:p>
          <a:p>
            <a:r>
              <a:rPr lang="en-US" dirty="0"/>
              <a:t>On a read, either copy can be used, distributing the load over  more drives</a:t>
            </a:r>
          </a:p>
          <a:p>
            <a:r>
              <a:rPr lang="en-US" dirty="0"/>
              <a:t>Consequently, write performance is no better than for a single drive,  but read performance can be up to twice as good</a:t>
            </a:r>
          </a:p>
          <a:p>
            <a:r>
              <a:rPr lang="en-US" dirty="0"/>
              <a:t>Fault tolerance is excellent: if a  drive crashes, the copy is simply used instead</a:t>
            </a:r>
          </a:p>
          <a:p>
            <a:r>
              <a:rPr lang="en-US" dirty="0"/>
              <a:t>Recovery consists of simply installing a new drive and copying the entire backup drive to it</a:t>
            </a:r>
          </a:p>
        </p:txBody>
      </p:sp>
    </p:spTree>
    <p:extLst>
      <p:ext uri="{BB962C8B-B14F-4D97-AF65-F5344CB8AC3E}">
        <p14:creationId xmlns:p14="http://schemas.microsoft.com/office/powerpoint/2010/main" val="41660128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2</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Unlike levels 0 and 1, which work with strips of sectors, RAID level 2 works  on a word basis, possibly even a byte basis</a:t>
            </a:r>
          </a:p>
          <a:p>
            <a:r>
              <a:rPr lang="en-US" dirty="0"/>
              <a:t>Imagine splitting each byte of the single virtual disk for storing onto different disks</a:t>
            </a:r>
          </a:p>
          <a:p>
            <a:endParaRPr lang="en-US" dirty="0"/>
          </a:p>
        </p:txBody>
      </p:sp>
    </p:spTree>
    <p:extLst>
      <p:ext uri="{BB962C8B-B14F-4D97-AF65-F5344CB8AC3E}">
        <p14:creationId xmlns:p14="http://schemas.microsoft.com/office/powerpoint/2010/main" val="11908855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3</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RAID level 3 is a simplified version of RAID level 2</a:t>
            </a:r>
          </a:p>
          <a:p>
            <a:r>
              <a:rPr lang="en-US" dirty="0"/>
              <a:t>Here a single </a:t>
            </a:r>
            <a:r>
              <a:rPr lang="en-US" b="1" dirty="0"/>
              <a:t>parity bit</a:t>
            </a:r>
            <a:r>
              <a:rPr lang="en-US" dirty="0"/>
              <a:t> (See next slide) is computed for each data word and written to  a parity drive</a:t>
            </a:r>
          </a:p>
          <a:p>
            <a:r>
              <a:rPr lang="en-US" dirty="0"/>
              <a:t>As in RAID level 2, the drives must be exactly synchronized, since  individual data words are spread over multiple drives</a:t>
            </a:r>
          </a:p>
          <a:p>
            <a:r>
              <a:rPr lang="en-US" dirty="0"/>
              <a:t>Although both RAID levels 2  and 3 offer very high data rates, the number of separate I/O requests per second  they can handle is no better than for a single drive</a:t>
            </a:r>
          </a:p>
        </p:txBody>
      </p:sp>
    </p:spTree>
    <p:extLst>
      <p:ext uri="{BB962C8B-B14F-4D97-AF65-F5344CB8AC3E}">
        <p14:creationId xmlns:p14="http://schemas.microsoft.com/office/powerpoint/2010/main" val="34350437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6659-2F1E-63B4-93F9-33EAA6369D1F}"/>
              </a:ext>
            </a:extLst>
          </p:cNvPr>
          <p:cNvSpPr>
            <a:spLocks noGrp="1"/>
          </p:cNvSpPr>
          <p:nvPr>
            <p:ph type="title"/>
          </p:nvPr>
        </p:nvSpPr>
        <p:spPr/>
        <p:txBody>
          <a:bodyPr/>
          <a:lstStyle/>
          <a:p>
            <a:r>
              <a:rPr lang="en-IN" dirty="0"/>
              <a:t>Parity Bit</a:t>
            </a:r>
          </a:p>
        </p:txBody>
      </p:sp>
      <p:sp>
        <p:nvSpPr>
          <p:cNvPr id="3" name="Content Placeholder 2">
            <a:extLst>
              <a:ext uri="{FF2B5EF4-FFF2-40B4-BE49-F238E27FC236}">
                <a16:creationId xmlns:a16="http://schemas.microsoft.com/office/drawing/2014/main" id="{C4C36819-0109-E9D9-6584-2B043324CC2F}"/>
              </a:ext>
            </a:extLst>
          </p:cNvPr>
          <p:cNvSpPr>
            <a:spLocks noGrp="1"/>
          </p:cNvSpPr>
          <p:nvPr>
            <p:ph idx="1"/>
          </p:nvPr>
        </p:nvSpPr>
        <p:spPr/>
        <p:txBody>
          <a:bodyPr/>
          <a:lstStyle/>
          <a:p>
            <a:r>
              <a:rPr lang="en-US" dirty="0"/>
              <a:t>A </a:t>
            </a:r>
            <a:r>
              <a:rPr lang="en-US" b="1" dirty="0"/>
              <a:t>parity bit </a:t>
            </a:r>
            <a:r>
              <a:rPr lang="en-US" dirty="0"/>
              <a:t>or </a:t>
            </a:r>
            <a:r>
              <a:rPr lang="en-US" b="1" dirty="0"/>
              <a:t>check bit </a:t>
            </a:r>
            <a:r>
              <a:rPr lang="en-US" dirty="0"/>
              <a:t>is usually added to a string of binary code that indicates whether the number of 1-bits in the string is even or odd</a:t>
            </a:r>
          </a:p>
          <a:p>
            <a:r>
              <a:rPr lang="en-US" dirty="0"/>
              <a:t>Parity bits are used as the simplest form of </a:t>
            </a:r>
            <a:r>
              <a:rPr lang="en-US" b="1" dirty="0"/>
              <a:t>error detection code</a:t>
            </a:r>
          </a:p>
          <a:p>
            <a:r>
              <a:rPr lang="en-US" dirty="0"/>
              <a:t>There are two types of parity bits: </a:t>
            </a:r>
            <a:r>
              <a:rPr lang="en-US" b="1" dirty="0"/>
              <a:t>even parity bit </a:t>
            </a:r>
            <a:r>
              <a:rPr lang="en-US" dirty="0"/>
              <a:t>and </a:t>
            </a:r>
            <a:r>
              <a:rPr lang="en-US" b="1" dirty="0"/>
              <a:t>odd parity bit</a:t>
            </a:r>
          </a:p>
          <a:p>
            <a:r>
              <a:rPr lang="en-US" dirty="0"/>
              <a:t>The parity bit is set to either 1 or 0 to make the total number of 1-bits either even ("even parity") or odd ("odd parity")</a:t>
            </a:r>
            <a:endParaRPr lang="en-IN" dirty="0"/>
          </a:p>
        </p:txBody>
      </p:sp>
    </p:spTree>
    <p:extLst>
      <p:ext uri="{BB962C8B-B14F-4D97-AF65-F5344CB8AC3E}">
        <p14:creationId xmlns:p14="http://schemas.microsoft.com/office/powerpoint/2010/main" val="25271131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6659-2F1E-63B4-93F9-33EAA6369D1F}"/>
              </a:ext>
            </a:extLst>
          </p:cNvPr>
          <p:cNvSpPr>
            <a:spLocks noGrp="1"/>
          </p:cNvSpPr>
          <p:nvPr>
            <p:ph type="title"/>
          </p:nvPr>
        </p:nvSpPr>
        <p:spPr/>
        <p:txBody>
          <a:bodyPr/>
          <a:lstStyle/>
          <a:p>
            <a:r>
              <a:rPr lang="en-IN" dirty="0"/>
              <a:t>Even Parity Bit Example</a:t>
            </a:r>
          </a:p>
        </p:txBody>
      </p:sp>
      <p:sp>
        <p:nvSpPr>
          <p:cNvPr id="3" name="Content Placeholder 2">
            <a:extLst>
              <a:ext uri="{FF2B5EF4-FFF2-40B4-BE49-F238E27FC236}">
                <a16:creationId xmlns:a16="http://schemas.microsoft.com/office/drawing/2014/main" id="{C4C36819-0109-E9D9-6584-2B043324CC2F}"/>
              </a:ext>
            </a:extLst>
          </p:cNvPr>
          <p:cNvSpPr>
            <a:spLocks noGrp="1"/>
          </p:cNvSpPr>
          <p:nvPr>
            <p:ph idx="1"/>
          </p:nvPr>
        </p:nvSpPr>
        <p:spPr/>
        <p:txBody>
          <a:bodyPr/>
          <a:lstStyle/>
          <a:p>
            <a:r>
              <a:rPr lang="en-IN" dirty="0"/>
              <a:t>Consider a binary string 10101</a:t>
            </a:r>
          </a:p>
          <a:p>
            <a:r>
              <a:rPr lang="en-IN" dirty="0"/>
              <a:t>Suppose we are using </a:t>
            </a:r>
            <a:r>
              <a:rPr lang="en-IN" i="1" dirty="0"/>
              <a:t>even parity</a:t>
            </a:r>
            <a:r>
              <a:rPr lang="en-IN" dirty="0"/>
              <a:t>, this means that when we add the parity bit, the total number of 1s in the bit string should become </a:t>
            </a:r>
            <a:r>
              <a:rPr lang="en-IN" i="1" dirty="0"/>
              <a:t>even</a:t>
            </a:r>
          </a:p>
          <a:p>
            <a:r>
              <a:rPr lang="en-IN" dirty="0"/>
              <a:t>Since currently we have three 1s in the bit string, we will make the parity bit as </a:t>
            </a:r>
            <a:r>
              <a:rPr lang="en-IN" dirty="0">
                <a:solidFill>
                  <a:srgbClr val="FF0000"/>
                </a:solidFill>
              </a:rPr>
              <a:t>1</a:t>
            </a:r>
            <a:r>
              <a:rPr lang="en-IN" dirty="0"/>
              <a:t>, which we add to the original bit string to make it 10101</a:t>
            </a:r>
            <a:r>
              <a:rPr lang="en-IN" dirty="0">
                <a:solidFill>
                  <a:srgbClr val="FF0000"/>
                </a:solidFill>
              </a:rPr>
              <a:t>1	 =&gt; Not already even, so parity bit 1</a:t>
            </a:r>
          </a:p>
          <a:p>
            <a:r>
              <a:rPr lang="en-IN" dirty="0"/>
              <a:t>Instead, let us say that the original bit string was 10100 and we were using </a:t>
            </a:r>
            <a:r>
              <a:rPr lang="en-IN" i="1" dirty="0"/>
              <a:t>even parity</a:t>
            </a:r>
            <a:r>
              <a:rPr lang="en-IN" dirty="0"/>
              <a:t>. Then we will make the parity bit as </a:t>
            </a:r>
            <a:r>
              <a:rPr lang="en-IN" dirty="0">
                <a:solidFill>
                  <a:srgbClr val="FF0000"/>
                </a:solidFill>
              </a:rPr>
              <a:t>0</a:t>
            </a:r>
            <a:r>
              <a:rPr lang="en-IN" dirty="0"/>
              <a:t>, making the bit string 10100</a:t>
            </a:r>
            <a:r>
              <a:rPr lang="en-IN" dirty="0">
                <a:solidFill>
                  <a:srgbClr val="FF0000"/>
                </a:solidFill>
              </a:rPr>
              <a:t>0		 =&gt; Already even, so parity bit 0</a:t>
            </a:r>
          </a:p>
          <a:p>
            <a:endParaRPr lang="en-IN" dirty="0"/>
          </a:p>
        </p:txBody>
      </p:sp>
    </p:spTree>
    <p:extLst>
      <p:ext uri="{BB962C8B-B14F-4D97-AF65-F5344CB8AC3E}">
        <p14:creationId xmlns:p14="http://schemas.microsoft.com/office/powerpoint/2010/main" val="40590873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6659-2F1E-63B4-93F9-33EAA6369D1F}"/>
              </a:ext>
            </a:extLst>
          </p:cNvPr>
          <p:cNvSpPr>
            <a:spLocks noGrp="1"/>
          </p:cNvSpPr>
          <p:nvPr>
            <p:ph type="title"/>
          </p:nvPr>
        </p:nvSpPr>
        <p:spPr/>
        <p:txBody>
          <a:bodyPr/>
          <a:lstStyle/>
          <a:p>
            <a:r>
              <a:rPr lang="en-IN" dirty="0"/>
              <a:t>Odd Parity Bit Example</a:t>
            </a:r>
          </a:p>
        </p:txBody>
      </p:sp>
      <p:sp>
        <p:nvSpPr>
          <p:cNvPr id="3" name="Content Placeholder 2">
            <a:extLst>
              <a:ext uri="{FF2B5EF4-FFF2-40B4-BE49-F238E27FC236}">
                <a16:creationId xmlns:a16="http://schemas.microsoft.com/office/drawing/2014/main" id="{C4C36819-0109-E9D9-6584-2B043324CC2F}"/>
              </a:ext>
            </a:extLst>
          </p:cNvPr>
          <p:cNvSpPr>
            <a:spLocks noGrp="1"/>
          </p:cNvSpPr>
          <p:nvPr>
            <p:ph idx="1"/>
          </p:nvPr>
        </p:nvSpPr>
        <p:spPr/>
        <p:txBody>
          <a:bodyPr/>
          <a:lstStyle/>
          <a:p>
            <a:r>
              <a:rPr lang="en-IN" dirty="0"/>
              <a:t>Consider a binary string 10101</a:t>
            </a:r>
          </a:p>
          <a:p>
            <a:r>
              <a:rPr lang="en-IN" dirty="0"/>
              <a:t>Suppose we are using </a:t>
            </a:r>
            <a:r>
              <a:rPr lang="en-IN" i="1" dirty="0"/>
              <a:t>odd parity</a:t>
            </a:r>
            <a:r>
              <a:rPr lang="en-IN" dirty="0"/>
              <a:t>, this means that when we add the parity bit, the total number of 1s in the bit string should become </a:t>
            </a:r>
            <a:r>
              <a:rPr lang="en-IN" i="1" dirty="0"/>
              <a:t>odd</a:t>
            </a:r>
          </a:p>
          <a:p>
            <a:r>
              <a:rPr lang="en-IN" dirty="0"/>
              <a:t>Since currently we have three 1s in the bit string, we will make the parity bit as </a:t>
            </a:r>
            <a:r>
              <a:rPr lang="en-IN" dirty="0">
                <a:solidFill>
                  <a:srgbClr val="FF0000"/>
                </a:solidFill>
              </a:rPr>
              <a:t>0</a:t>
            </a:r>
            <a:r>
              <a:rPr lang="en-IN" dirty="0"/>
              <a:t>, which we add to the original bit string to make it 10101</a:t>
            </a:r>
            <a:r>
              <a:rPr lang="en-IN" dirty="0">
                <a:solidFill>
                  <a:srgbClr val="FF0000"/>
                </a:solidFill>
              </a:rPr>
              <a:t>0	=&gt; Already odd, so parity bit 0</a:t>
            </a:r>
          </a:p>
          <a:p>
            <a:r>
              <a:rPr lang="en-IN" dirty="0"/>
              <a:t>Instead, let us say that the original bit string was 10100 and we were using </a:t>
            </a:r>
            <a:r>
              <a:rPr lang="en-IN" i="1" dirty="0"/>
              <a:t>odd parity</a:t>
            </a:r>
            <a:r>
              <a:rPr lang="en-IN" dirty="0"/>
              <a:t>. Then we will make the parity bit as </a:t>
            </a:r>
            <a:r>
              <a:rPr lang="en-IN" dirty="0">
                <a:solidFill>
                  <a:srgbClr val="FF0000"/>
                </a:solidFill>
              </a:rPr>
              <a:t>1</a:t>
            </a:r>
            <a:r>
              <a:rPr lang="en-IN" dirty="0"/>
              <a:t>, making the bit string 10100</a:t>
            </a:r>
            <a:r>
              <a:rPr lang="en-IN" dirty="0">
                <a:solidFill>
                  <a:srgbClr val="FF0000"/>
                </a:solidFill>
              </a:rPr>
              <a:t>1 	=&gt; Not already odd, so parity bit 1</a:t>
            </a:r>
          </a:p>
          <a:p>
            <a:endParaRPr lang="en-IN" dirty="0"/>
          </a:p>
        </p:txBody>
      </p:sp>
    </p:spTree>
    <p:extLst>
      <p:ext uri="{BB962C8B-B14F-4D97-AF65-F5344CB8AC3E}">
        <p14:creationId xmlns:p14="http://schemas.microsoft.com/office/powerpoint/2010/main" val="403813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25A-C5FE-AB42-F476-F859C24F5A58}"/>
              </a:ext>
            </a:extLst>
          </p:cNvPr>
          <p:cNvSpPr>
            <a:spLocks noGrp="1"/>
          </p:cNvSpPr>
          <p:nvPr>
            <p:ph type="title"/>
          </p:nvPr>
        </p:nvSpPr>
        <p:spPr/>
        <p:txBody>
          <a:bodyPr/>
          <a:lstStyle/>
          <a:p>
            <a:r>
              <a:rPr lang="en-IN" dirty="0"/>
              <a:t>Same data, different programs</a:t>
            </a:r>
          </a:p>
        </p:txBody>
      </p:sp>
      <p:sp>
        <p:nvSpPr>
          <p:cNvPr id="3" name="Content Placeholder 2">
            <a:extLst>
              <a:ext uri="{FF2B5EF4-FFF2-40B4-BE49-F238E27FC236}">
                <a16:creationId xmlns:a16="http://schemas.microsoft.com/office/drawing/2014/main" id="{8404592A-7998-6059-D54D-D6B463EFB5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6A77D8-A2E4-2991-488F-694FE60D0DB7}"/>
              </a:ext>
            </a:extLst>
          </p:cNvPr>
          <p:cNvPicPr>
            <a:picLocks noChangeAspect="1"/>
          </p:cNvPicPr>
          <p:nvPr/>
        </p:nvPicPr>
        <p:blipFill>
          <a:blip r:embed="rId2"/>
          <a:stretch>
            <a:fillRect/>
          </a:stretch>
        </p:blipFill>
        <p:spPr>
          <a:xfrm>
            <a:off x="3295058" y="1992428"/>
            <a:ext cx="5037284" cy="3913019"/>
          </a:xfrm>
          <a:prstGeom prst="rect">
            <a:avLst/>
          </a:prstGeom>
        </p:spPr>
      </p:pic>
    </p:spTree>
    <p:extLst>
      <p:ext uri="{BB962C8B-B14F-4D97-AF65-F5344CB8AC3E}">
        <p14:creationId xmlns:p14="http://schemas.microsoft.com/office/powerpoint/2010/main" val="12048473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2E0F-8E8B-6DA2-BD09-D8AB0927C4C2}"/>
              </a:ext>
            </a:extLst>
          </p:cNvPr>
          <p:cNvSpPr>
            <a:spLocks noGrp="1"/>
          </p:cNvSpPr>
          <p:nvPr>
            <p:ph type="title"/>
          </p:nvPr>
        </p:nvSpPr>
        <p:spPr/>
        <p:txBody>
          <a:bodyPr/>
          <a:lstStyle/>
          <a:p>
            <a:r>
              <a:rPr lang="en-IN" dirty="0"/>
              <a:t>How is Parity Bit Used?</a:t>
            </a:r>
          </a:p>
        </p:txBody>
      </p:sp>
      <p:sp>
        <p:nvSpPr>
          <p:cNvPr id="3" name="Content Placeholder 2">
            <a:extLst>
              <a:ext uri="{FF2B5EF4-FFF2-40B4-BE49-F238E27FC236}">
                <a16:creationId xmlns:a16="http://schemas.microsoft.com/office/drawing/2014/main" id="{4E06F097-51B5-37D2-27B0-CAA28D4BEEC0}"/>
              </a:ext>
            </a:extLst>
          </p:cNvPr>
          <p:cNvSpPr>
            <a:spLocks noGrp="1"/>
          </p:cNvSpPr>
          <p:nvPr>
            <p:ph idx="1"/>
          </p:nvPr>
        </p:nvSpPr>
        <p:spPr/>
        <p:txBody>
          <a:bodyPr/>
          <a:lstStyle/>
          <a:p>
            <a:r>
              <a:rPr lang="en-IN" dirty="0"/>
              <a:t>Consider with even parity, the sender sends bit string  10101</a:t>
            </a:r>
            <a:r>
              <a:rPr lang="en-IN" dirty="0">
                <a:solidFill>
                  <a:srgbClr val="FF0000"/>
                </a:solidFill>
              </a:rPr>
              <a:t>1</a:t>
            </a:r>
          </a:p>
          <a:p>
            <a:r>
              <a:rPr lang="en-IN" dirty="0"/>
              <a:t>This data is sent, but gets corrupted and is received as 10</a:t>
            </a:r>
            <a:r>
              <a:rPr lang="en-IN" u="sng" dirty="0">
                <a:solidFill>
                  <a:schemeClr val="accent2">
                    <a:lumMod val="75000"/>
                  </a:schemeClr>
                </a:solidFill>
              </a:rPr>
              <a:t>0</a:t>
            </a:r>
            <a:r>
              <a:rPr lang="en-IN" dirty="0"/>
              <a:t>01</a:t>
            </a:r>
            <a:r>
              <a:rPr lang="en-IN" dirty="0">
                <a:solidFill>
                  <a:srgbClr val="FF0000"/>
                </a:solidFill>
              </a:rPr>
              <a:t>1</a:t>
            </a:r>
          </a:p>
          <a:p>
            <a:r>
              <a:rPr lang="en-IN" dirty="0"/>
              <a:t>The receiving computer finds out how many 1 bits exist in the original string (without the parity bit), and finds the answer as two</a:t>
            </a:r>
          </a:p>
          <a:p>
            <a:r>
              <a:rPr lang="en-IN" dirty="0"/>
              <a:t>For two 1s, with even parity, the parity bit should have been 0</a:t>
            </a:r>
          </a:p>
          <a:p>
            <a:r>
              <a:rPr lang="en-IN" dirty="0"/>
              <a:t>But here, the parity bit is 1, so the receiver realizes that transmission has errors and rejects it</a:t>
            </a:r>
          </a:p>
          <a:p>
            <a:endParaRPr lang="en-IN" dirty="0"/>
          </a:p>
        </p:txBody>
      </p:sp>
    </p:spTree>
    <p:extLst>
      <p:ext uri="{BB962C8B-B14F-4D97-AF65-F5344CB8AC3E}">
        <p14:creationId xmlns:p14="http://schemas.microsoft.com/office/powerpoint/2010/main" val="2976524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4</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RAID level 4 is like  RAID level 0, with a strip-for-strip parity written onto an extra drive</a:t>
            </a:r>
          </a:p>
          <a:p>
            <a:r>
              <a:rPr lang="en-US" dirty="0"/>
              <a:t>For example,  if each strip is k bytes long, the parity strip is k bytes long</a:t>
            </a:r>
          </a:p>
          <a:p>
            <a:r>
              <a:rPr lang="en-US" dirty="0"/>
              <a:t>If a drive crashes, the lost bytes can be  recomputed from the parity drive</a:t>
            </a:r>
          </a:p>
          <a:p>
            <a:r>
              <a:rPr lang="en-US" dirty="0"/>
              <a:t>This design protects against the loss of a drive but performs poorly for small  updates</a:t>
            </a:r>
          </a:p>
          <a:p>
            <a:r>
              <a:rPr lang="en-US" dirty="0"/>
              <a:t>If one sector is changed, all the drives must be read in order to recalculate  the parity, which then must be rewritten</a:t>
            </a:r>
          </a:p>
          <a:p>
            <a:r>
              <a:rPr lang="en-US" dirty="0"/>
              <a:t>Alternatively, the old user data and the  old parity data can be read and the new parity recomputed from them</a:t>
            </a:r>
          </a:p>
          <a:p>
            <a:r>
              <a:rPr lang="en-US" dirty="0"/>
              <a:t>Even with  this optimization, a small update requires two reads and two writes, clearly a bad  arrangement</a:t>
            </a:r>
          </a:p>
          <a:p>
            <a:endParaRPr lang="en-US" dirty="0"/>
          </a:p>
        </p:txBody>
      </p:sp>
    </p:spTree>
    <p:extLst>
      <p:ext uri="{BB962C8B-B14F-4D97-AF65-F5344CB8AC3E}">
        <p14:creationId xmlns:p14="http://schemas.microsoft.com/office/powerpoint/2010/main" val="36024071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5</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In RAID level 4, as a consequence of the heavy load on the parity drive, it may become a bottleneck</a:t>
            </a:r>
          </a:p>
          <a:p>
            <a:r>
              <a:rPr lang="en-US" dirty="0"/>
              <a:t>This bottleneck is eliminated in RAID level 5 by distributing the parity  bits uniformly over all the drives, in a round robin fashion</a:t>
            </a:r>
          </a:p>
          <a:p>
            <a:r>
              <a:rPr lang="en-US" dirty="0"/>
              <a:t>However, in the event of a drive crash, reconstructing the contents of the failed  drive is a complex process</a:t>
            </a:r>
          </a:p>
          <a:p>
            <a:endParaRPr lang="en-US" dirty="0"/>
          </a:p>
        </p:txBody>
      </p:sp>
    </p:spTree>
    <p:extLst>
      <p:ext uri="{BB962C8B-B14F-4D97-AF65-F5344CB8AC3E}">
        <p14:creationId xmlns:p14="http://schemas.microsoft.com/office/powerpoint/2010/main" val="5235999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64AD-97BC-22FC-AFE9-26A8775E755C}"/>
              </a:ext>
            </a:extLst>
          </p:cNvPr>
          <p:cNvSpPr>
            <a:spLocks noGrp="1"/>
          </p:cNvSpPr>
          <p:nvPr>
            <p:ph type="title"/>
          </p:nvPr>
        </p:nvSpPr>
        <p:spPr/>
        <p:txBody>
          <a:bodyPr/>
          <a:lstStyle/>
          <a:p>
            <a:r>
              <a:rPr lang="en-IN" dirty="0"/>
              <a:t>CD-ROM</a:t>
            </a:r>
          </a:p>
        </p:txBody>
      </p:sp>
      <p:sp>
        <p:nvSpPr>
          <p:cNvPr id="3" name="Content Placeholder 2">
            <a:extLst>
              <a:ext uri="{FF2B5EF4-FFF2-40B4-BE49-F238E27FC236}">
                <a16:creationId xmlns:a16="http://schemas.microsoft.com/office/drawing/2014/main" id="{6A361B0F-C80B-26F7-F67D-FADA6E2F8D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5303E2-75B8-4A5A-AC31-347CA1BF6B59}"/>
              </a:ext>
            </a:extLst>
          </p:cNvPr>
          <p:cNvPicPr>
            <a:picLocks noChangeAspect="1"/>
          </p:cNvPicPr>
          <p:nvPr/>
        </p:nvPicPr>
        <p:blipFill>
          <a:blip r:embed="rId2"/>
          <a:stretch>
            <a:fillRect/>
          </a:stretch>
        </p:blipFill>
        <p:spPr>
          <a:xfrm>
            <a:off x="3242142" y="166087"/>
            <a:ext cx="5573085" cy="6373049"/>
          </a:xfrm>
          <a:prstGeom prst="rect">
            <a:avLst/>
          </a:prstGeom>
        </p:spPr>
      </p:pic>
    </p:spTree>
    <p:extLst>
      <p:ext uri="{BB962C8B-B14F-4D97-AF65-F5344CB8AC3E}">
        <p14:creationId xmlns:p14="http://schemas.microsoft.com/office/powerpoint/2010/main" val="142944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129A-B963-7043-5EAF-5189AB54B3B2}"/>
              </a:ext>
            </a:extLst>
          </p:cNvPr>
          <p:cNvSpPr>
            <a:spLocks noGrp="1"/>
          </p:cNvSpPr>
          <p:nvPr>
            <p:ph type="title"/>
          </p:nvPr>
        </p:nvSpPr>
        <p:spPr/>
        <p:txBody>
          <a:bodyPr/>
          <a:lstStyle/>
          <a:p>
            <a:r>
              <a:rPr lang="en-IN" dirty="0"/>
              <a:t>Solid State Drive (SSD)</a:t>
            </a:r>
          </a:p>
        </p:txBody>
      </p:sp>
      <p:sp>
        <p:nvSpPr>
          <p:cNvPr id="3" name="Content Placeholder 2">
            <a:extLst>
              <a:ext uri="{FF2B5EF4-FFF2-40B4-BE49-F238E27FC236}">
                <a16:creationId xmlns:a16="http://schemas.microsoft.com/office/drawing/2014/main" id="{C8E601F6-1FA4-C2AA-2132-38C5F9F66CA2}"/>
              </a:ext>
            </a:extLst>
          </p:cNvPr>
          <p:cNvSpPr>
            <a:spLocks noGrp="1"/>
          </p:cNvSpPr>
          <p:nvPr>
            <p:ph idx="1"/>
          </p:nvPr>
        </p:nvSpPr>
        <p:spPr/>
        <p:txBody>
          <a:bodyPr/>
          <a:lstStyle/>
          <a:p>
            <a:r>
              <a:rPr lang="en-US" dirty="0"/>
              <a:t>Hard Disk Drive (HDD) is an electro-mechanical, volatile storage device that consists of multiple platters (disks)</a:t>
            </a:r>
          </a:p>
          <a:p>
            <a:r>
              <a:rPr lang="en-US" dirty="0"/>
              <a:t>Unlike HDDs, an SSD storage device doesn’t have moving parts and almost instant access times</a:t>
            </a:r>
          </a:p>
          <a:p>
            <a:r>
              <a:rPr lang="en-US" dirty="0"/>
              <a:t>Data is stored in microchips, making it faster</a:t>
            </a:r>
          </a:p>
          <a:p>
            <a:r>
              <a:rPr lang="en-US" dirty="0"/>
              <a:t>SSD is smaller in size in comparison with HDD and can even be mounted to the motherboard directly</a:t>
            </a:r>
          </a:p>
          <a:p>
            <a:r>
              <a:rPr lang="en-US" dirty="0"/>
              <a:t>It is a more advanced and sophisticated form of a USB memory stick</a:t>
            </a:r>
            <a:endParaRPr lang="en-IN" dirty="0"/>
          </a:p>
        </p:txBody>
      </p:sp>
    </p:spTree>
    <p:extLst>
      <p:ext uri="{BB962C8B-B14F-4D97-AF65-F5344CB8AC3E}">
        <p14:creationId xmlns:p14="http://schemas.microsoft.com/office/powerpoint/2010/main" val="10390188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7093-E428-E431-08A6-4AD4430DBA6D}"/>
              </a:ext>
            </a:extLst>
          </p:cNvPr>
          <p:cNvSpPr>
            <a:spLocks noGrp="1"/>
          </p:cNvSpPr>
          <p:nvPr>
            <p:ph type="title"/>
          </p:nvPr>
        </p:nvSpPr>
        <p:spPr/>
        <p:txBody>
          <a:bodyPr/>
          <a:lstStyle/>
          <a:p>
            <a:r>
              <a:rPr lang="en-IN" dirty="0"/>
              <a:t>SSD</a:t>
            </a:r>
          </a:p>
        </p:txBody>
      </p:sp>
      <p:sp>
        <p:nvSpPr>
          <p:cNvPr id="3" name="Content Placeholder 2">
            <a:extLst>
              <a:ext uri="{FF2B5EF4-FFF2-40B4-BE49-F238E27FC236}">
                <a16:creationId xmlns:a16="http://schemas.microsoft.com/office/drawing/2014/main" id="{290C3630-65E1-C600-FB2C-FA9731CE7A67}"/>
              </a:ext>
            </a:extLst>
          </p:cNvPr>
          <p:cNvSpPr>
            <a:spLocks noGrp="1"/>
          </p:cNvSpPr>
          <p:nvPr>
            <p:ph idx="1"/>
          </p:nvPr>
        </p:nvSpPr>
        <p:spPr/>
        <p:txBody>
          <a:bodyPr/>
          <a:lstStyle/>
          <a:p>
            <a:endParaRPr lang="en-IN"/>
          </a:p>
        </p:txBody>
      </p:sp>
      <p:pic>
        <p:nvPicPr>
          <p:cNvPr id="4098" name="Picture 2" descr="SSD drive">
            <a:extLst>
              <a:ext uri="{FF2B5EF4-FFF2-40B4-BE49-F238E27FC236}">
                <a16:creationId xmlns:a16="http://schemas.microsoft.com/office/drawing/2014/main" id="{353C3CC9-B28D-066B-03D5-F112642FD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39" y="477130"/>
            <a:ext cx="8417728" cy="54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4099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58C3-F8FC-8D6F-3949-0F674DBB5F65}"/>
              </a:ext>
            </a:extLst>
          </p:cNvPr>
          <p:cNvSpPr>
            <a:spLocks noGrp="1"/>
          </p:cNvSpPr>
          <p:nvPr>
            <p:ph type="title"/>
          </p:nvPr>
        </p:nvSpPr>
        <p:spPr/>
        <p:txBody>
          <a:bodyPr/>
          <a:lstStyle/>
          <a:p>
            <a:r>
              <a:rPr lang="en-IN" dirty="0"/>
              <a:t>Why is SSD Faster?</a:t>
            </a:r>
          </a:p>
        </p:txBody>
      </p:sp>
      <p:sp>
        <p:nvSpPr>
          <p:cNvPr id="3" name="Content Placeholder 2">
            <a:extLst>
              <a:ext uri="{FF2B5EF4-FFF2-40B4-BE49-F238E27FC236}">
                <a16:creationId xmlns:a16="http://schemas.microsoft.com/office/drawing/2014/main" id="{6BA79EA6-4324-F662-9343-2FB901149BEA}"/>
              </a:ext>
            </a:extLst>
          </p:cNvPr>
          <p:cNvSpPr>
            <a:spLocks noGrp="1"/>
          </p:cNvSpPr>
          <p:nvPr>
            <p:ph idx="1"/>
          </p:nvPr>
        </p:nvSpPr>
        <p:spPr/>
        <p:txBody>
          <a:bodyPr>
            <a:normAutofit lnSpcReduction="10000"/>
          </a:bodyPr>
          <a:lstStyle/>
          <a:p>
            <a:r>
              <a:rPr lang="en-US" dirty="0"/>
              <a:t>Data on SSDs is written to a pool of </a:t>
            </a:r>
            <a:r>
              <a:rPr lang="en-US" b="1" dirty="0"/>
              <a:t>flash memory</a:t>
            </a:r>
            <a:r>
              <a:rPr lang="en-US" dirty="0"/>
              <a:t>, which is made up of transistors (usually NAND gates)</a:t>
            </a:r>
          </a:p>
          <a:p>
            <a:r>
              <a:rPr lang="en-US" dirty="0"/>
              <a:t>But unlike transistors in DRAM, NAND flash doesn’t require a power supply to retain its charge state, and is known as non-volatile memory</a:t>
            </a:r>
          </a:p>
          <a:p>
            <a:r>
              <a:rPr lang="en-US" dirty="0"/>
              <a:t>NAND is many times faster than a hard drive</a:t>
            </a:r>
          </a:p>
          <a:p>
            <a:r>
              <a:rPr lang="en-US" dirty="0"/>
              <a:t>Initially, all resistors connecting to transistors have a value of 1 — they sustain an electric charge</a:t>
            </a:r>
          </a:p>
          <a:p>
            <a:r>
              <a:rPr lang="en-US" dirty="0"/>
              <a:t>A save operation converts some of those values to 0 by blocking the flow of current to certain transistors</a:t>
            </a:r>
          </a:p>
          <a:p>
            <a:r>
              <a:rPr lang="en-US" dirty="0"/>
              <a:t>At this point, the file is written</a:t>
            </a:r>
          </a:p>
          <a:p>
            <a:endParaRPr lang="en-IN" dirty="0"/>
          </a:p>
        </p:txBody>
      </p:sp>
    </p:spTree>
    <p:extLst>
      <p:ext uri="{BB962C8B-B14F-4D97-AF65-F5344CB8AC3E}">
        <p14:creationId xmlns:p14="http://schemas.microsoft.com/office/powerpoint/2010/main" val="32857669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22460-17A3-E79F-4B9C-EABFB455AA95}"/>
              </a:ext>
            </a:extLst>
          </p:cNvPr>
          <p:cNvSpPr>
            <a:spLocks noGrp="1"/>
          </p:cNvSpPr>
          <p:nvPr>
            <p:ph type="title"/>
          </p:nvPr>
        </p:nvSpPr>
        <p:spPr/>
        <p:txBody>
          <a:bodyPr/>
          <a:lstStyle/>
          <a:p>
            <a:r>
              <a:rPr lang="en-IN" dirty="0"/>
              <a:t>Standard I/O Interfaces</a:t>
            </a:r>
          </a:p>
        </p:txBody>
      </p:sp>
      <p:sp>
        <p:nvSpPr>
          <p:cNvPr id="5" name="Text Placeholder 4">
            <a:extLst>
              <a:ext uri="{FF2B5EF4-FFF2-40B4-BE49-F238E27FC236}">
                <a16:creationId xmlns:a16="http://schemas.microsoft.com/office/drawing/2014/main" id="{FA8C6BAE-F812-452E-8F56-7ACB5102C0E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692031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E17F-A3C8-97FB-3A27-AACFF943703A}"/>
              </a:ext>
            </a:extLst>
          </p:cNvPr>
          <p:cNvSpPr>
            <a:spLocks noGrp="1"/>
          </p:cNvSpPr>
          <p:nvPr>
            <p:ph type="title"/>
          </p:nvPr>
        </p:nvSpPr>
        <p:spPr/>
        <p:txBody>
          <a:bodyPr/>
          <a:lstStyle/>
          <a:p>
            <a:r>
              <a:rPr lang="en-IN" dirty="0"/>
              <a:t>Interfacing</a:t>
            </a:r>
          </a:p>
        </p:txBody>
      </p:sp>
      <p:sp>
        <p:nvSpPr>
          <p:cNvPr id="3" name="Content Placeholder 2">
            <a:extLst>
              <a:ext uri="{FF2B5EF4-FFF2-40B4-BE49-F238E27FC236}">
                <a16:creationId xmlns:a16="http://schemas.microsoft.com/office/drawing/2014/main" id="{7612F4CD-8294-2171-686F-C041342248B8}"/>
              </a:ext>
            </a:extLst>
          </p:cNvPr>
          <p:cNvSpPr>
            <a:spLocks noGrp="1"/>
          </p:cNvSpPr>
          <p:nvPr>
            <p:ph idx="1"/>
          </p:nvPr>
        </p:nvSpPr>
        <p:spPr/>
        <p:txBody>
          <a:bodyPr>
            <a:normAutofit lnSpcReduction="10000"/>
          </a:bodyPr>
          <a:lstStyle/>
          <a:p>
            <a:r>
              <a:rPr lang="en-US" dirty="0"/>
              <a:t>A typical small- to medium-sized computer system consists of a CPU chip,  chipset, memory chips, and some I/O devices, all connected by a bus</a:t>
            </a:r>
          </a:p>
          <a:p>
            <a:r>
              <a:rPr lang="en-US" dirty="0"/>
              <a:t>A computer uses an I/O interface to communicate with the external world</a:t>
            </a:r>
          </a:p>
          <a:p>
            <a:r>
              <a:rPr lang="en-US" dirty="0"/>
              <a:t>Examples of I/O interfaces</a:t>
            </a:r>
          </a:p>
          <a:p>
            <a:pPr lvl="1"/>
            <a:r>
              <a:rPr lang="en-US" dirty="0"/>
              <a:t>UART</a:t>
            </a:r>
          </a:p>
          <a:p>
            <a:pPr lvl="1"/>
            <a:r>
              <a:rPr lang="en-US" dirty="0"/>
              <a:t>USART</a:t>
            </a:r>
          </a:p>
          <a:p>
            <a:pPr lvl="1"/>
            <a:r>
              <a:rPr lang="en-US" dirty="0"/>
              <a:t>CRT controller</a:t>
            </a:r>
          </a:p>
          <a:p>
            <a:pPr lvl="1"/>
            <a:r>
              <a:rPr lang="en-US" dirty="0"/>
              <a:t>Disk controller</a:t>
            </a:r>
          </a:p>
          <a:p>
            <a:pPr lvl="1"/>
            <a:r>
              <a:rPr lang="en-US" dirty="0"/>
              <a:t>PIO</a:t>
            </a:r>
          </a:p>
          <a:p>
            <a:endParaRPr lang="en-IN" dirty="0"/>
          </a:p>
        </p:txBody>
      </p:sp>
    </p:spTree>
    <p:extLst>
      <p:ext uri="{BB962C8B-B14F-4D97-AF65-F5344CB8AC3E}">
        <p14:creationId xmlns:p14="http://schemas.microsoft.com/office/powerpoint/2010/main" val="23301390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p:txBody>
          <a:bodyPr/>
          <a:lstStyle/>
          <a:p>
            <a:r>
              <a:rPr lang="en-IN" dirty="0"/>
              <a:t>I/O Interfaces – Older technologies</a:t>
            </a:r>
          </a:p>
        </p:txBody>
      </p:sp>
      <p:sp>
        <p:nvSpPr>
          <p:cNvPr id="3" name="Content Placeholder 2">
            <a:extLst>
              <a:ext uri="{FF2B5EF4-FFF2-40B4-BE49-F238E27FC236}">
                <a16:creationId xmlns:a16="http://schemas.microsoft.com/office/drawing/2014/main" id="{0B0B8953-2BB0-C1E9-5AAD-CA8F9EDB0D8B}"/>
              </a:ext>
            </a:extLst>
          </p:cNvPr>
          <p:cNvSpPr>
            <a:spLocks noGrp="1"/>
          </p:cNvSpPr>
          <p:nvPr>
            <p:ph idx="1"/>
          </p:nvPr>
        </p:nvSpPr>
        <p:spPr/>
        <p:txBody>
          <a:bodyPr>
            <a:normAutofit/>
          </a:bodyPr>
          <a:lstStyle/>
          <a:p>
            <a:r>
              <a:rPr lang="en-US" dirty="0"/>
              <a:t>UART (Universal Asynchronous Receiver  Transmitter) </a:t>
            </a:r>
          </a:p>
          <a:p>
            <a:pPr lvl="1"/>
            <a:r>
              <a:rPr lang="en-US" dirty="0"/>
              <a:t>It is an I/O interface that can read a byte from the data bus and output  it a bit at a time on a serial line for a terminal, or input data from a terminal.</a:t>
            </a:r>
          </a:p>
          <a:p>
            <a:pPr lvl="1"/>
            <a:r>
              <a:rPr lang="en-US" dirty="0"/>
              <a:t>UARTs usually allow various speeds from 50 to 19,200 bps; character widths from  5 to 8 bits; 1, 1.5, or 2 stop bits; and provide even, odd, or no parity, all under program control</a:t>
            </a:r>
          </a:p>
          <a:p>
            <a:r>
              <a:rPr lang="en-US" dirty="0"/>
              <a:t>USART (Universal Synchronous Asynchronous Receiver  Transmitters)</a:t>
            </a:r>
          </a:p>
          <a:p>
            <a:pPr lvl="1"/>
            <a:r>
              <a:rPr lang="en-US" dirty="0"/>
              <a:t>It can handle synchronous transmission using a variety of protocols as  well as performing all the UART functions</a:t>
            </a:r>
          </a:p>
        </p:txBody>
      </p:sp>
    </p:spTree>
    <p:extLst>
      <p:ext uri="{BB962C8B-B14F-4D97-AF65-F5344CB8AC3E}">
        <p14:creationId xmlns:p14="http://schemas.microsoft.com/office/powerpoint/2010/main" val="2595489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BE7A-750A-7EB8-FA29-6895F3A11FE3}"/>
              </a:ext>
            </a:extLst>
          </p:cNvPr>
          <p:cNvSpPr>
            <a:spLocks noGrp="1"/>
          </p:cNvSpPr>
          <p:nvPr>
            <p:ph type="title"/>
          </p:nvPr>
        </p:nvSpPr>
        <p:spPr/>
        <p:txBody>
          <a:bodyPr/>
          <a:lstStyle/>
          <a:p>
            <a:r>
              <a:rPr lang="en-IN" dirty="0"/>
              <a:t>The von Neumann model</a:t>
            </a:r>
          </a:p>
        </p:txBody>
      </p:sp>
      <p:sp>
        <p:nvSpPr>
          <p:cNvPr id="3" name="Content Placeholder 2">
            <a:extLst>
              <a:ext uri="{FF2B5EF4-FFF2-40B4-BE49-F238E27FC236}">
                <a16:creationId xmlns:a16="http://schemas.microsoft.com/office/drawing/2014/main" id="{3C2A1E6C-DD9C-8A3D-9E89-C0F0E57D39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5BC6671-6F69-CD49-69AD-BFC59AED3665}"/>
              </a:ext>
            </a:extLst>
          </p:cNvPr>
          <p:cNvPicPr>
            <a:picLocks noChangeAspect="1"/>
          </p:cNvPicPr>
          <p:nvPr/>
        </p:nvPicPr>
        <p:blipFill>
          <a:blip r:embed="rId2"/>
          <a:stretch>
            <a:fillRect/>
          </a:stretch>
        </p:blipFill>
        <p:spPr>
          <a:xfrm>
            <a:off x="2231065" y="2243808"/>
            <a:ext cx="8577930" cy="3078205"/>
          </a:xfrm>
          <a:prstGeom prst="rect">
            <a:avLst/>
          </a:prstGeom>
        </p:spPr>
      </p:pic>
    </p:spTree>
    <p:extLst>
      <p:ext uri="{BB962C8B-B14F-4D97-AF65-F5344CB8AC3E}">
        <p14:creationId xmlns:p14="http://schemas.microsoft.com/office/powerpoint/2010/main" val="19242497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a:xfrm>
            <a:off x="904126" y="365125"/>
            <a:ext cx="10449674" cy="1325563"/>
          </a:xfrm>
        </p:spPr>
        <p:txBody>
          <a:bodyPr/>
          <a:lstStyle/>
          <a:p>
            <a:r>
              <a:rPr lang="en-IN" dirty="0"/>
              <a:t>Serial versus Parallel I/O</a:t>
            </a:r>
          </a:p>
        </p:txBody>
      </p:sp>
      <p:sp>
        <p:nvSpPr>
          <p:cNvPr id="4" name="Content Placeholder 3">
            <a:extLst>
              <a:ext uri="{FF2B5EF4-FFF2-40B4-BE49-F238E27FC236}">
                <a16:creationId xmlns:a16="http://schemas.microsoft.com/office/drawing/2014/main" id="{A3449E41-DFE2-BD05-0EAE-A9D1A23337B9}"/>
              </a:ext>
            </a:extLst>
          </p:cNvPr>
          <p:cNvSpPr>
            <a:spLocks noGrp="1"/>
          </p:cNvSpPr>
          <p:nvPr>
            <p:ph sz="half" idx="1"/>
          </p:nvPr>
        </p:nvSpPr>
        <p:spPr/>
        <p:txBody>
          <a:bodyPr>
            <a:normAutofit/>
          </a:bodyPr>
          <a:lstStyle/>
          <a:p>
            <a:r>
              <a:rPr lang="en-IN" dirty="0"/>
              <a:t>Serial I/O</a:t>
            </a:r>
          </a:p>
        </p:txBody>
      </p:sp>
      <p:sp>
        <p:nvSpPr>
          <p:cNvPr id="5" name="Content Placeholder 4">
            <a:extLst>
              <a:ext uri="{FF2B5EF4-FFF2-40B4-BE49-F238E27FC236}">
                <a16:creationId xmlns:a16="http://schemas.microsoft.com/office/drawing/2014/main" id="{2105A480-0F95-7D12-615B-38DC680B26C0}"/>
              </a:ext>
            </a:extLst>
          </p:cNvPr>
          <p:cNvSpPr>
            <a:spLocks noGrp="1"/>
          </p:cNvSpPr>
          <p:nvPr>
            <p:ph sz="half" idx="2"/>
          </p:nvPr>
        </p:nvSpPr>
        <p:spPr/>
        <p:txBody>
          <a:bodyPr>
            <a:normAutofit/>
          </a:bodyPr>
          <a:lstStyle/>
          <a:p>
            <a:r>
              <a:rPr lang="en-IN" dirty="0"/>
              <a:t>Parallel I/O (PIO)</a:t>
            </a:r>
          </a:p>
        </p:txBody>
      </p:sp>
      <p:pic>
        <p:nvPicPr>
          <p:cNvPr id="3076" name="Picture 4" descr="Difference Between Serial and Parallel Communication (with Comparison  Chart) - Circuit Globe">
            <a:extLst>
              <a:ext uri="{FF2B5EF4-FFF2-40B4-BE49-F238E27FC236}">
                <a16:creationId xmlns:a16="http://schemas.microsoft.com/office/drawing/2014/main" id="{FD0A6B9D-3545-858B-05AA-93C86F431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652" y="2341516"/>
            <a:ext cx="5474852" cy="28880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ta Transmission - Parallel vs Serial Transmission">
            <a:extLst>
              <a:ext uri="{FF2B5EF4-FFF2-40B4-BE49-F238E27FC236}">
                <a16:creationId xmlns:a16="http://schemas.microsoft.com/office/drawing/2014/main" id="{531F95F7-D4BE-FCE5-82BD-2FA94240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67" y="2791660"/>
            <a:ext cx="5467981" cy="114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78518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3AF9-0FF2-7762-CE57-3F96FC9E0E52}"/>
              </a:ext>
            </a:extLst>
          </p:cNvPr>
          <p:cNvSpPr>
            <a:spLocks noGrp="1"/>
          </p:cNvSpPr>
          <p:nvPr>
            <p:ph type="title"/>
          </p:nvPr>
        </p:nvSpPr>
        <p:spPr/>
        <p:txBody>
          <a:bodyPr/>
          <a:lstStyle/>
          <a:p>
            <a:r>
              <a:rPr lang="en-IN" dirty="0"/>
              <a:t>I/O Mapped and Memory-mapped I/O</a:t>
            </a:r>
          </a:p>
        </p:txBody>
      </p:sp>
      <p:sp>
        <p:nvSpPr>
          <p:cNvPr id="5" name="Content Placeholder 4">
            <a:extLst>
              <a:ext uri="{FF2B5EF4-FFF2-40B4-BE49-F238E27FC236}">
                <a16:creationId xmlns:a16="http://schemas.microsoft.com/office/drawing/2014/main" id="{2DEE9821-24EC-A78C-586E-52027AC1A87D}"/>
              </a:ext>
            </a:extLst>
          </p:cNvPr>
          <p:cNvSpPr>
            <a:spLocks noGrp="1"/>
          </p:cNvSpPr>
          <p:nvPr>
            <p:ph sz="half" idx="1"/>
          </p:nvPr>
        </p:nvSpPr>
        <p:spPr>
          <a:xfrm>
            <a:off x="838200" y="1825625"/>
            <a:ext cx="3641333" cy="4351338"/>
          </a:xfrm>
        </p:spPr>
        <p:txBody>
          <a:bodyPr>
            <a:normAutofit/>
          </a:bodyPr>
          <a:lstStyle/>
          <a:p>
            <a:r>
              <a:rPr lang="en-US" dirty="0"/>
              <a:t>The PIO interface can be selected in one of two ways: </a:t>
            </a:r>
          </a:p>
          <a:p>
            <a:pPr lvl="1"/>
            <a:r>
              <a:rPr lang="en-US" dirty="0"/>
              <a:t>As a true I/O device (called as </a:t>
            </a:r>
            <a:r>
              <a:rPr lang="en-US" b="1" dirty="0"/>
              <a:t>I/O mapped I/O</a:t>
            </a:r>
            <a:r>
              <a:rPr lang="en-US" dirty="0"/>
              <a:t> or </a:t>
            </a:r>
            <a:r>
              <a:rPr lang="en-US" b="1" dirty="0"/>
              <a:t>Isolated I/O</a:t>
            </a:r>
            <a:r>
              <a:rPr lang="en-US" dirty="0"/>
              <a:t>) </a:t>
            </a:r>
          </a:p>
          <a:p>
            <a:pPr lvl="1"/>
            <a:r>
              <a:rPr lang="en-US" dirty="0"/>
              <a:t>As a part of memory (</a:t>
            </a:r>
            <a:r>
              <a:rPr lang="en-US" b="1" dirty="0"/>
              <a:t>Memory-mapped I/O</a:t>
            </a:r>
            <a:r>
              <a:rPr lang="en-US" dirty="0"/>
              <a:t>) </a:t>
            </a:r>
          </a:p>
        </p:txBody>
      </p:sp>
      <p:sp>
        <p:nvSpPr>
          <p:cNvPr id="6" name="Content Placeholder 5">
            <a:extLst>
              <a:ext uri="{FF2B5EF4-FFF2-40B4-BE49-F238E27FC236}">
                <a16:creationId xmlns:a16="http://schemas.microsoft.com/office/drawing/2014/main" id="{245FD4EC-F3A4-7AF9-2338-3B8CF6E0D895}"/>
              </a:ext>
            </a:extLst>
          </p:cNvPr>
          <p:cNvSpPr>
            <a:spLocks noGrp="1"/>
          </p:cNvSpPr>
          <p:nvPr>
            <p:ph sz="half" idx="2"/>
          </p:nvPr>
        </p:nvSpPr>
        <p:spPr/>
        <p:txBody>
          <a:bodyPr/>
          <a:lstStyle/>
          <a:p>
            <a:endParaRPr lang="en-IN"/>
          </a:p>
        </p:txBody>
      </p:sp>
      <p:pic>
        <p:nvPicPr>
          <p:cNvPr id="4" name="Picture 3">
            <a:extLst>
              <a:ext uri="{FF2B5EF4-FFF2-40B4-BE49-F238E27FC236}">
                <a16:creationId xmlns:a16="http://schemas.microsoft.com/office/drawing/2014/main" id="{3690A1DA-E56F-55C6-B0CD-037F068FC0B5}"/>
              </a:ext>
            </a:extLst>
          </p:cNvPr>
          <p:cNvPicPr>
            <a:picLocks noChangeAspect="1"/>
          </p:cNvPicPr>
          <p:nvPr/>
        </p:nvPicPr>
        <p:blipFill>
          <a:blip r:embed="rId2"/>
          <a:stretch>
            <a:fillRect/>
          </a:stretch>
        </p:blipFill>
        <p:spPr>
          <a:xfrm>
            <a:off x="4560870" y="1825625"/>
            <a:ext cx="7125066" cy="3791145"/>
          </a:xfrm>
          <a:prstGeom prst="rect">
            <a:avLst/>
          </a:prstGeom>
        </p:spPr>
      </p:pic>
    </p:spTree>
    <p:extLst>
      <p:ext uri="{BB962C8B-B14F-4D97-AF65-F5344CB8AC3E}">
        <p14:creationId xmlns:p14="http://schemas.microsoft.com/office/powerpoint/2010/main" val="21554566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B3F2-03FE-EDF2-0102-BFFB156E8CCB}"/>
              </a:ext>
            </a:extLst>
          </p:cNvPr>
          <p:cNvSpPr>
            <a:spLocks noGrp="1"/>
          </p:cNvSpPr>
          <p:nvPr>
            <p:ph type="title"/>
          </p:nvPr>
        </p:nvSpPr>
        <p:spPr/>
        <p:txBody>
          <a:bodyPr/>
          <a:lstStyle/>
          <a:p>
            <a:r>
              <a:rPr lang="en-IN" dirty="0"/>
              <a:t>Comparison</a:t>
            </a:r>
          </a:p>
        </p:txBody>
      </p:sp>
      <p:sp>
        <p:nvSpPr>
          <p:cNvPr id="5" name="Content Placeholder 4">
            <a:extLst>
              <a:ext uri="{FF2B5EF4-FFF2-40B4-BE49-F238E27FC236}">
                <a16:creationId xmlns:a16="http://schemas.microsoft.com/office/drawing/2014/main" id="{5B27F32F-E589-C4C0-DFB9-011A83339F03}"/>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C77CBE07-B756-53B8-00A4-1B64ADC718F2}"/>
              </a:ext>
            </a:extLst>
          </p:cNvPr>
          <p:cNvPicPr>
            <a:picLocks noChangeAspect="1"/>
          </p:cNvPicPr>
          <p:nvPr/>
        </p:nvPicPr>
        <p:blipFill>
          <a:blip r:embed="rId2"/>
          <a:stretch>
            <a:fillRect/>
          </a:stretch>
        </p:blipFill>
        <p:spPr>
          <a:xfrm>
            <a:off x="838200" y="1414422"/>
            <a:ext cx="9908569" cy="5138108"/>
          </a:xfrm>
          <a:prstGeom prst="rect">
            <a:avLst/>
          </a:prstGeom>
        </p:spPr>
      </p:pic>
    </p:spTree>
    <p:extLst>
      <p:ext uri="{BB962C8B-B14F-4D97-AF65-F5344CB8AC3E}">
        <p14:creationId xmlns:p14="http://schemas.microsoft.com/office/powerpoint/2010/main" val="4443311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E954-571A-DF53-0A17-773F9FFC029B}"/>
              </a:ext>
            </a:extLst>
          </p:cNvPr>
          <p:cNvSpPr>
            <a:spLocks noGrp="1"/>
          </p:cNvSpPr>
          <p:nvPr>
            <p:ph type="title"/>
          </p:nvPr>
        </p:nvSpPr>
        <p:spPr/>
        <p:txBody>
          <a:bodyPr/>
          <a:lstStyle/>
          <a:p>
            <a:r>
              <a:rPr lang="en-IN" dirty="0"/>
              <a:t>Interrupts</a:t>
            </a:r>
          </a:p>
        </p:txBody>
      </p:sp>
      <p:sp>
        <p:nvSpPr>
          <p:cNvPr id="3" name="Content Placeholder 2">
            <a:extLst>
              <a:ext uri="{FF2B5EF4-FFF2-40B4-BE49-F238E27FC236}">
                <a16:creationId xmlns:a16="http://schemas.microsoft.com/office/drawing/2014/main" id="{29C9215B-5291-E1A3-7833-98D6D131FC3C}"/>
              </a:ext>
            </a:extLst>
          </p:cNvPr>
          <p:cNvSpPr>
            <a:spLocks noGrp="1"/>
          </p:cNvSpPr>
          <p:nvPr>
            <p:ph idx="1"/>
          </p:nvPr>
        </p:nvSpPr>
        <p:spPr/>
        <p:txBody>
          <a:bodyPr>
            <a:normAutofit fontScale="92500" lnSpcReduction="20000"/>
          </a:bodyPr>
          <a:lstStyle/>
          <a:p>
            <a:r>
              <a:rPr lang="en-US" b="1" dirty="0"/>
              <a:t>Interrupts </a:t>
            </a:r>
            <a:r>
              <a:rPr lang="en-US" dirty="0"/>
              <a:t>are changes in the flow of control caused not by the running program, but by something else, usually related to I/O</a:t>
            </a:r>
          </a:p>
          <a:p>
            <a:r>
              <a:rPr lang="en-US" dirty="0"/>
              <a:t>For example, a program may  instruct the disk to start transferring information, and set the disk up to provide an  interrupt as soon as the transfer is finished</a:t>
            </a:r>
          </a:p>
          <a:p>
            <a:r>
              <a:rPr lang="en-US" dirty="0"/>
              <a:t>Like a </a:t>
            </a:r>
            <a:r>
              <a:rPr lang="en-US" b="1" dirty="0"/>
              <a:t>trap</a:t>
            </a:r>
            <a:r>
              <a:rPr lang="en-US" dirty="0"/>
              <a:t>, the interrupt stops the  running program and transfers control to an interrupt handler, which performs  some appropriate action</a:t>
            </a:r>
          </a:p>
          <a:p>
            <a:r>
              <a:rPr lang="en-US" dirty="0"/>
              <a:t>When finished, the interrupt handler returns control to  the interrupted program</a:t>
            </a:r>
          </a:p>
          <a:p>
            <a:r>
              <a:rPr lang="en-US" dirty="0"/>
              <a:t>It must restart the interrupted process in exactly the same  state that it was in when the interrupt occurred, which means restoring all the internal registers to their pre-interrupt state</a:t>
            </a:r>
            <a:endParaRPr lang="en-IN" dirty="0"/>
          </a:p>
        </p:txBody>
      </p:sp>
    </p:spTree>
    <p:extLst>
      <p:ext uri="{BB962C8B-B14F-4D97-AF65-F5344CB8AC3E}">
        <p14:creationId xmlns:p14="http://schemas.microsoft.com/office/powerpoint/2010/main" val="27582638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4175-B8D3-4C74-AE00-E46BAFA135FA}"/>
              </a:ext>
            </a:extLst>
          </p:cNvPr>
          <p:cNvSpPr>
            <a:spLocks noGrp="1"/>
          </p:cNvSpPr>
          <p:nvPr>
            <p:ph type="title"/>
          </p:nvPr>
        </p:nvSpPr>
        <p:spPr/>
        <p:txBody>
          <a:bodyPr/>
          <a:lstStyle/>
          <a:p>
            <a:r>
              <a:rPr lang="en-IN" dirty="0"/>
              <a:t>Interrupt Example</a:t>
            </a:r>
          </a:p>
        </p:txBody>
      </p:sp>
      <p:sp>
        <p:nvSpPr>
          <p:cNvPr id="3" name="Content Placeholder 2">
            <a:extLst>
              <a:ext uri="{FF2B5EF4-FFF2-40B4-BE49-F238E27FC236}">
                <a16:creationId xmlns:a16="http://schemas.microsoft.com/office/drawing/2014/main" id="{C2465C4D-CBA9-BF2E-9771-5ECCBDAF86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B2D719-02B9-164A-5028-C4AD1C2D23F5}"/>
              </a:ext>
            </a:extLst>
          </p:cNvPr>
          <p:cNvPicPr>
            <a:picLocks noChangeAspect="1"/>
          </p:cNvPicPr>
          <p:nvPr/>
        </p:nvPicPr>
        <p:blipFill>
          <a:blip r:embed="rId2"/>
          <a:stretch>
            <a:fillRect/>
          </a:stretch>
        </p:blipFill>
        <p:spPr>
          <a:xfrm>
            <a:off x="1693383" y="1825625"/>
            <a:ext cx="8805233" cy="4581670"/>
          </a:xfrm>
          <a:prstGeom prst="rect">
            <a:avLst/>
          </a:prstGeom>
        </p:spPr>
      </p:pic>
    </p:spTree>
    <p:extLst>
      <p:ext uri="{BB962C8B-B14F-4D97-AF65-F5344CB8AC3E}">
        <p14:creationId xmlns:p14="http://schemas.microsoft.com/office/powerpoint/2010/main" val="53108852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Handling interrupts</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fontScale="92500" lnSpcReduction="10000"/>
          </a:bodyPr>
          <a:lstStyle/>
          <a:p>
            <a:r>
              <a:rPr lang="en-US" dirty="0"/>
              <a:t>An interrupt is a signal sent by hardware or software to the processor for processing</a:t>
            </a:r>
          </a:p>
          <a:p>
            <a:r>
              <a:rPr lang="en-US" dirty="0"/>
              <a:t>The process that runs when an interrupt is generated is the </a:t>
            </a:r>
            <a:r>
              <a:rPr lang="en-US" b="1" dirty="0"/>
              <a:t>interrupt handler</a:t>
            </a:r>
          </a:p>
          <a:p>
            <a:r>
              <a:rPr lang="en-US" dirty="0"/>
              <a:t>The CPU saves the state of the ongoing process and shifts its attention to the interrupt generated by giving access to the interrupt handler</a:t>
            </a:r>
          </a:p>
          <a:p>
            <a:r>
              <a:rPr lang="en-US" dirty="0"/>
              <a:t>This entire process is called </a:t>
            </a:r>
            <a:r>
              <a:rPr lang="en-US" b="1" dirty="0"/>
              <a:t>interrupt handling</a:t>
            </a:r>
            <a:endParaRPr lang="en-US" dirty="0"/>
          </a:p>
          <a:p>
            <a:r>
              <a:rPr lang="en-US" dirty="0"/>
              <a:t>The interrupt handler is also known as </a:t>
            </a:r>
            <a:r>
              <a:rPr lang="en-US" b="1" dirty="0"/>
              <a:t>Interrupt Service Routine (ISR)</a:t>
            </a:r>
          </a:p>
          <a:p>
            <a:r>
              <a:rPr lang="en-US" dirty="0"/>
              <a:t>ISR handles the request and sends it to the CPU</a:t>
            </a:r>
          </a:p>
          <a:p>
            <a:r>
              <a:rPr lang="en-US" dirty="0"/>
              <a:t>When the ISR is complete, the halted process is resumed</a:t>
            </a:r>
          </a:p>
          <a:p>
            <a:endParaRPr lang="en-US" dirty="0"/>
          </a:p>
          <a:p>
            <a:endParaRPr lang="en-IN" dirty="0"/>
          </a:p>
        </p:txBody>
      </p:sp>
    </p:spTree>
    <p:extLst>
      <p:ext uri="{BB962C8B-B14F-4D97-AF65-F5344CB8AC3E}">
        <p14:creationId xmlns:p14="http://schemas.microsoft.com/office/powerpoint/2010/main" val="41566467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How does the CPU know which ISR to call?</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a:bodyPr>
          <a:lstStyle/>
          <a:p>
            <a:r>
              <a:rPr lang="en-IN" dirty="0"/>
              <a:t>Each type of interrupt is assigned a unique </a:t>
            </a:r>
            <a:r>
              <a:rPr lang="en-IN" b="1" dirty="0"/>
              <a:t>interrupt number</a:t>
            </a:r>
          </a:p>
          <a:p>
            <a:r>
              <a:rPr lang="en-US" dirty="0"/>
              <a:t>The interrupt number and its corresponding instructions set address (or process’s base address) are stored in a vector table known as </a:t>
            </a:r>
            <a:r>
              <a:rPr lang="en-US" b="1" dirty="0"/>
              <a:t>Interrupt Vector Table (IVT)</a:t>
            </a:r>
            <a:r>
              <a:rPr lang="en-US" dirty="0"/>
              <a:t>, see next slide</a:t>
            </a:r>
          </a:p>
          <a:p>
            <a:r>
              <a:rPr lang="en-US" dirty="0"/>
              <a:t>Using the interrupt number and IVT, the CPU comes to know about the base address of the process that is needed to handle the respective interrupt</a:t>
            </a:r>
          </a:p>
          <a:p>
            <a:r>
              <a:rPr lang="en-US" dirty="0"/>
              <a:t>Now, the control is given to that process to handle the interrupt and this process is known as </a:t>
            </a:r>
            <a:r>
              <a:rPr lang="en-US" b="1" dirty="0"/>
              <a:t>Interrupt Service Routine (ISR)</a:t>
            </a:r>
            <a:endParaRPr lang="en-IN" dirty="0"/>
          </a:p>
        </p:txBody>
      </p:sp>
    </p:spTree>
    <p:extLst>
      <p:ext uri="{BB962C8B-B14F-4D97-AF65-F5344CB8AC3E}">
        <p14:creationId xmlns:p14="http://schemas.microsoft.com/office/powerpoint/2010/main" val="9543974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411-78EA-63AE-8ACD-973CDD6B37F0}"/>
              </a:ext>
            </a:extLst>
          </p:cNvPr>
          <p:cNvSpPr>
            <a:spLocks noGrp="1"/>
          </p:cNvSpPr>
          <p:nvPr>
            <p:ph type="title"/>
          </p:nvPr>
        </p:nvSpPr>
        <p:spPr/>
        <p:txBody>
          <a:bodyPr/>
          <a:lstStyle/>
          <a:p>
            <a:r>
              <a:rPr lang="en-IN" dirty="0"/>
              <a:t>Interrupt Vector Table</a:t>
            </a:r>
          </a:p>
        </p:txBody>
      </p:sp>
      <p:sp>
        <p:nvSpPr>
          <p:cNvPr id="3" name="Content Placeholder 2">
            <a:extLst>
              <a:ext uri="{FF2B5EF4-FFF2-40B4-BE49-F238E27FC236}">
                <a16:creationId xmlns:a16="http://schemas.microsoft.com/office/drawing/2014/main" id="{1EF0E18D-4B0E-328D-9635-31371C2FB7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D70D-5B92-5A4B-54C8-70CB3DB9A25C}"/>
              </a:ext>
            </a:extLst>
          </p:cNvPr>
          <p:cNvPicPr>
            <a:picLocks noChangeAspect="1"/>
          </p:cNvPicPr>
          <p:nvPr/>
        </p:nvPicPr>
        <p:blipFill>
          <a:blip r:embed="rId2"/>
          <a:stretch>
            <a:fillRect/>
          </a:stretch>
        </p:blipFill>
        <p:spPr>
          <a:xfrm>
            <a:off x="1028273" y="1477458"/>
            <a:ext cx="10520784" cy="4351338"/>
          </a:xfrm>
          <a:prstGeom prst="rect">
            <a:avLst/>
          </a:prstGeom>
        </p:spPr>
      </p:pic>
    </p:spTree>
    <p:extLst>
      <p:ext uri="{BB962C8B-B14F-4D97-AF65-F5344CB8AC3E}">
        <p14:creationId xmlns:p14="http://schemas.microsoft.com/office/powerpoint/2010/main" val="301106968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61DE-21AB-03B2-406E-5B87161D0979}"/>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CF26D48D-CC76-190A-EA7D-039833F55894}"/>
              </a:ext>
            </a:extLst>
          </p:cNvPr>
          <p:cNvSpPr>
            <a:spLocks noGrp="1"/>
          </p:cNvSpPr>
          <p:nvPr>
            <p:ph idx="1"/>
          </p:nvPr>
        </p:nvSpPr>
        <p:spPr/>
        <p:txBody>
          <a:bodyPr>
            <a:normAutofit fontScale="85000" lnSpcReduction="10000"/>
          </a:bodyPr>
          <a:lstStyle/>
          <a:p>
            <a:r>
              <a:rPr lang="en-US" dirty="0"/>
              <a:t>In </a:t>
            </a:r>
            <a:r>
              <a:rPr lang="en-US" b="1" dirty="0"/>
              <a:t>synchronous data transmission</a:t>
            </a:r>
            <a:r>
              <a:rPr lang="en-US" dirty="0"/>
              <a:t>, the data is transferred in the form of frames or chunks between a sender and a receiver</a:t>
            </a:r>
          </a:p>
          <a:p>
            <a:pPr lvl="1"/>
            <a:r>
              <a:rPr lang="en-US" dirty="0"/>
              <a:t>The data is transferred in a paired approach, and thus, the synchronization of sender and a receiver is necessary</a:t>
            </a:r>
          </a:p>
          <a:p>
            <a:pPr lvl="1"/>
            <a:r>
              <a:rPr lang="en-US" dirty="0"/>
              <a:t>This synchronization becomes possible only when these systems share an internal clock</a:t>
            </a:r>
          </a:p>
          <a:p>
            <a:r>
              <a:rPr lang="en-US" b="1" dirty="0"/>
              <a:t>Asynchronous data transmission</a:t>
            </a:r>
            <a:r>
              <a:rPr lang="en-US" dirty="0"/>
              <a:t> is exactly opposite to synchronous data transmission and doesn’t require active synchronization between the receiver and the sender</a:t>
            </a:r>
          </a:p>
          <a:p>
            <a:pPr lvl="1"/>
            <a:r>
              <a:rPr lang="en-US" dirty="0"/>
              <a:t>The data moves in the form of character or byte</a:t>
            </a:r>
          </a:p>
          <a:p>
            <a:pPr lvl="1"/>
            <a:r>
              <a:rPr lang="en-US" dirty="0"/>
              <a:t>The character size of data transferred is 8 bits, which becomes 10 bit when the parity bit is added at the beginning and end of the data</a:t>
            </a:r>
          </a:p>
          <a:p>
            <a:pPr lvl="1"/>
            <a:r>
              <a:rPr lang="en-US" dirty="0"/>
              <a:t>This transmission method utilizes parity bits for informing the receiver about data translation</a:t>
            </a:r>
          </a:p>
          <a:p>
            <a:r>
              <a:rPr lang="en-US" dirty="0"/>
              <a:t>Diagram on the next slide </a:t>
            </a:r>
          </a:p>
          <a:p>
            <a:endParaRPr lang="en-IN" dirty="0"/>
          </a:p>
        </p:txBody>
      </p:sp>
    </p:spTree>
    <p:extLst>
      <p:ext uri="{BB962C8B-B14F-4D97-AF65-F5344CB8AC3E}">
        <p14:creationId xmlns:p14="http://schemas.microsoft.com/office/powerpoint/2010/main" val="27377665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A4B8-5608-71BE-C6A1-DE2066E34B74}"/>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DD79C675-589E-8455-9D30-F16A05CBF6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990FF65-5FEF-602D-EEA0-10E5DDC8E7C7}"/>
              </a:ext>
            </a:extLst>
          </p:cNvPr>
          <p:cNvPicPr>
            <a:picLocks noChangeAspect="1"/>
          </p:cNvPicPr>
          <p:nvPr/>
        </p:nvPicPr>
        <p:blipFill>
          <a:blip r:embed="rId2"/>
          <a:stretch>
            <a:fillRect/>
          </a:stretch>
        </p:blipFill>
        <p:spPr>
          <a:xfrm>
            <a:off x="1956095" y="1423178"/>
            <a:ext cx="6972147" cy="5005864"/>
          </a:xfrm>
          <a:prstGeom prst="rect">
            <a:avLst/>
          </a:prstGeom>
        </p:spPr>
      </p:pic>
    </p:spTree>
    <p:extLst>
      <p:ext uri="{BB962C8B-B14F-4D97-AF65-F5344CB8AC3E}">
        <p14:creationId xmlns:p14="http://schemas.microsoft.com/office/powerpoint/2010/main" val="312494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94F9-3A14-7D1F-6A89-5651D8A6982E}"/>
              </a:ext>
            </a:extLst>
          </p:cNvPr>
          <p:cNvSpPr>
            <a:spLocks noGrp="1"/>
          </p:cNvSpPr>
          <p:nvPr>
            <p:ph type="title"/>
          </p:nvPr>
        </p:nvSpPr>
        <p:spPr/>
        <p:txBody>
          <a:bodyPr/>
          <a:lstStyle/>
          <a:p>
            <a:r>
              <a:rPr lang="en-IN" dirty="0"/>
              <a:t>Stored Program Concept</a:t>
            </a:r>
          </a:p>
        </p:txBody>
      </p:sp>
      <p:sp>
        <p:nvSpPr>
          <p:cNvPr id="3" name="Content Placeholder 2">
            <a:extLst>
              <a:ext uri="{FF2B5EF4-FFF2-40B4-BE49-F238E27FC236}">
                <a16:creationId xmlns:a16="http://schemas.microsoft.com/office/drawing/2014/main" id="{22D8D855-6B9E-6233-6A09-8933CC89D4D0}"/>
              </a:ext>
            </a:extLst>
          </p:cNvPr>
          <p:cNvSpPr>
            <a:spLocks noGrp="1"/>
          </p:cNvSpPr>
          <p:nvPr>
            <p:ph idx="1"/>
          </p:nvPr>
        </p:nvSpPr>
        <p:spPr/>
        <p:txBody>
          <a:bodyPr/>
          <a:lstStyle/>
          <a:p>
            <a:r>
              <a:rPr lang="en-IN" dirty="0"/>
              <a:t>John von Neumann created this idea</a:t>
            </a:r>
          </a:p>
          <a:p>
            <a:r>
              <a:rPr lang="en-IN" dirty="0"/>
              <a:t>Main characteristics</a:t>
            </a:r>
          </a:p>
          <a:p>
            <a:pPr lvl="1"/>
            <a:r>
              <a:rPr lang="en-IN" dirty="0"/>
              <a:t>A Central Processing Unit (CPU)</a:t>
            </a:r>
          </a:p>
          <a:p>
            <a:pPr lvl="1"/>
            <a:r>
              <a:rPr lang="en-IN" dirty="0"/>
              <a:t>A main memory system</a:t>
            </a:r>
          </a:p>
          <a:p>
            <a:pPr lvl="1"/>
            <a:r>
              <a:rPr lang="en-IN" dirty="0"/>
              <a:t>An Input/Output (I/O) system</a:t>
            </a:r>
          </a:p>
          <a:p>
            <a:r>
              <a:rPr lang="en-IN" dirty="0"/>
              <a:t>Capable of executing instructions sequentially</a:t>
            </a:r>
          </a:p>
          <a:p>
            <a:r>
              <a:rPr lang="en-IN" dirty="0"/>
              <a:t>A single data path exists between the CPU and the main memory</a:t>
            </a:r>
          </a:p>
          <a:p>
            <a:pPr lvl="1"/>
            <a:r>
              <a:rPr lang="en-IN" dirty="0"/>
              <a:t>Called as the </a:t>
            </a:r>
            <a:r>
              <a:rPr lang="en-IN" i="1" dirty="0"/>
              <a:t>von Neumann bottleneck</a:t>
            </a:r>
            <a:endParaRPr lang="en-IN" dirty="0"/>
          </a:p>
        </p:txBody>
      </p:sp>
      <p:pic>
        <p:nvPicPr>
          <p:cNvPr id="1026" name="Picture 2" descr="John von Neumann and the IAS computer, 1945">
            <a:extLst>
              <a:ext uri="{FF2B5EF4-FFF2-40B4-BE49-F238E27FC236}">
                <a16:creationId xmlns:a16="http://schemas.microsoft.com/office/drawing/2014/main" id="{CC688B5A-E5B2-5133-6D47-23AC6BC88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803" y="1128231"/>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2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 – The need</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77500" lnSpcReduction="20000"/>
          </a:bodyPr>
          <a:lstStyle/>
          <a:p>
            <a:r>
              <a:rPr lang="en-US" dirty="0"/>
              <a:t>There are various modes in which data transfer could take place between CPU and I/O devices</a:t>
            </a:r>
          </a:p>
          <a:p>
            <a:pPr lvl="1"/>
            <a:r>
              <a:rPr lang="en-US" b="1" dirty="0"/>
              <a:t>Programmed I/O</a:t>
            </a:r>
          </a:p>
          <a:p>
            <a:pPr lvl="1"/>
            <a:r>
              <a:rPr lang="en-US" b="1" dirty="0"/>
              <a:t>Interrupt — Driven I/O</a:t>
            </a:r>
          </a:p>
          <a:p>
            <a:pPr lvl="1"/>
            <a:r>
              <a:rPr lang="en-US" b="1" dirty="0"/>
              <a:t>Direct Memory Access (DMA)</a:t>
            </a:r>
          </a:p>
          <a:p>
            <a:r>
              <a:rPr lang="en-US" dirty="0"/>
              <a:t>Transferring the data without the involvement of the processor will speed up the read-write task</a:t>
            </a:r>
          </a:p>
          <a:p>
            <a:r>
              <a:rPr lang="en-US" b="1" dirty="0"/>
              <a:t>Direct Memory Access (DMA) </a:t>
            </a:r>
            <a:r>
              <a:rPr lang="en-US" dirty="0"/>
              <a:t>reduces the clock cycle requires to read or write a block of data</a:t>
            </a:r>
          </a:p>
          <a:p>
            <a:r>
              <a:rPr lang="en-US" dirty="0"/>
              <a:t>Implementing DMA also reduces the overhead of the processor</a:t>
            </a:r>
          </a:p>
          <a:p>
            <a:r>
              <a:rPr lang="en-US" dirty="0"/>
              <a:t>DMA transfers the block of data between the memory and peripheral devices of the system, without the participation of the processor</a:t>
            </a:r>
          </a:p>
          <a:p>
            <a:r>
              <a:rPr lang="en-US" dirty="0"/>
              <a:t>The unit that controls the activity of accessing memory directly is called a </a:t>
            </a:r>
            <a:r>
              <a:rPr lang="en-US" b="1" dirty="0"/>
              <a:t>DMA controller</a:t>
            </a:r>
          </a:p>
        </p:txBody>
      </p:sp>
    </p:spTree>
    <p:extLst>
      <p:ext uri="{BB962C8B-B14F-4D97-AF65-F5344CB8AC3E}">
        <p14:creationId xmlns:p14="http://schemas.microsoft.com/office/powerpoint/2010/main" val="5798992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9E8D-AD2E-1AAC-7FBA-9AB3A4A48109}"/>
              </a:ext>
            </a:extLst>
          </p:cNvPr>
          <p:cNvSpPr>
            <a:spLocks noGrp="1"/>
          </p:cNvSpPr>
          <p:nvPr>
            <p:ph type="title"/>
          </p:nvPr>
        </p:nvSpPr>
        <p:spPr/>
        <p:txBody>
          <a:bodyPr/>
          <a:lstStyle/>
          <a:p>
            <a:r>
              <a:rPr lang="en-IN" dirty="0"/>
              <a:t>Programmed I/O versus DMA</a:t>
            </a:r>
          </a:p>
        </p:txBody>
      </p:sp>
      <p:sp>
        <p:nvSpPr>
          <p:cNvPr id="3" name="Content Placeholder 2">
            <a:extLst>
              <a:ext uri="{FF2B5EF4-FFF2-40B4-BE49-F238E27FC236}">
                <a16:creationId xmlns:a16="http://schemas.microsoft.com/office/drawing/2014/main" id="{D41803B9-127B-BD06-CC2D-DD539E5A2016}"/>
              </a:ext>
            </a:extLst>
          </p:cNvPr>
          <p:cNvSpPr>
            <a:spLocks noGrp="1"/>
          </p:cNvSpPr>
          <p:nvPr>
            <p:ph idx="1"/>
          </p:nvPr>
        </p:nvSpPr>
        <p:spPr/>
        <p:txBody>
          <a:bodyPr/>
          <a:lstStyle/>
          <a:p>
            <a:endParaRPr lang="en-IN"/>
          </a:p>
        </p:txBody>
      </p:sp>
      <p:pic>
        <p:nvPicPr>
          <p:cNvPr id="5122" name="Picture 2" descr="CS111 Scribe Notes: Lecture 3">
            <a:extLst>
              <a:ext uri="{FF2B5EF4-FFF2-40B4-BE49-F238E27FC236}">
                <a16:creationId xmlns:a16="http://schemas.microsoft.com/office/drawing/2014/main" id="{9DF208D0-E09E-AE80-3FC3-CA36E9D30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627" y="1487131"/>
            <a:ext cx="5125200" cy="501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9830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Programmed I/O</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85000" lnSpcReduction="20000"/>
          </a:bodyPr>
          <a:lstStyle/>
          <a:p>
            <a:r>
              <a:rPr lang="en-US" dirty="0"/>
              <a:t>Commonly  used in low-end microprocessors, for example, in embedded systems or in systems  that must respond quickly to external changes (real-time systems)</a:t>
            </a:r>
          </a:p>
          <a:p>
            <a:r>
              <a:rPr lang="en-US" dirty="0"/>
              <a:t>These CPUs  usually have a single input instruction and a single output instruction</a:t>
            </a:r>
          </a:p>
          <a:p>
            <a:r>
              <a:rPr lang="en-US" dirty="0"/>
              <a:t>Each of  these instructions selects one of the I/O devices</a:t>
            </a:r>
          </a:p>
          <a:p>
            <a:r>
              <a:rPr lang="en-US" dirty="0"/>
              <a:t>A single character is transferred  between a fixed register in the processor and the selected I/O device</a:t>
            </a:r>
          </a:p>
          <a:p>
            <a:r>
              <a:rPr lang="en-US" dirty="0"/>
              <a:t>The primary disadvantage of programmed I/O is that the CPU spends most of  its time in a tight loop waiting for the device to become ready</a:t>
            </a:r>
          </a:p>
          <a:p>
            <a:r>
              <a:rPr lang="en-US" dirty="0"/>
              <a:t>This approach is  called </a:t>
            </a:r>
            <a:r>
              <a:rPr lang="en-US" b="1" dirty="0"/>
              <a:t>busy waiting</a:t>
            </a:r>
          </a:p>
          <a:p>
            <a:r>
              <a:rPr lang="en-US" dirty="0"/>
              <a:t>If the CPU has nothing else to do (e.g., the CPU in a washing  machine), busy waiting may be OK </a:t>
            </a:r>
          </a:p>
          <a:p>
            <a:r>
              <a:rPr lang="en-US" dirty="0"/>
              <a:t>However, if there is other work to do, such  as running other programs, busy waiting is wasteful, so a different I/O method is  needed </a:t>
            </a:r>
          </a:p>
          <a:p>
            <a:endParaRPr lang="en-US" dirty="0"/>
          </a:p>
          <a:p>
            <a:endParaRPr lang="en-US" dirty="0"/>
          </a:p>
        </p:txBody>
      </p:sp>
    </p:spTree>
    <p:extLst>
      <p:ext uri="{BB962C8B-B14F-4D97-AF65-F5344CB8AC3E}">
        <p14:creationId xmlns:p14="http://schemas.microsoft.com/office/powerpoint/2010/main" val="43288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92500" lnSpcReduction="20000"/>
          </a:bodyPr>
          <a:lstStyle/>
          <a:p>
            <a:r>
              <a:rPr lang="en-US" dirty="0"/>
              <a:t>Here, a special chip called as DMA controller is used for I/O operations</a:t>
            </a:r>
          </a:p>
          <a:p>
            <a:r>
              <a:rPr lang="en-US" dirty="0"/>
              <a:t>The CPU provides starting address and number of bytes to be transferred to the interface to initiate the transfer, and it proceeds to execute other tasks</a:t>
            </a:r>
          </a:p>
          <a:p>
            <a:r>
              <a:rPr lang="en-US" dirty="0"/>
              <a:t>DMA controller requests a memory cycle through the memory bus when the transfer is made</a:t>
            </a:r>
          </a:p>
          <a:p>
            <a:r>
              <a:rPr lang="en-US" dirty="0"/>
              <a:t>DMA transfers the data directly into the memory when the request is granted by the memory controller</a:t>
            </a:r>
          </a:p>
          <a:p>
            <a:r>
              <a:rPr lang="en-US" dirty="0"/>
              <a:t>To allow direct memory transfer (I/O), the CPU delays its memory access operation</a:t>
            </a:r>
          </a:p>
          <a:p>
            <a:r>
              <a:rPr lang="en-US" dirty="0"/>
              <a:t>So, DMA allows I/O devices to directly access memory with less intervention of the CPU</a:t>
            </a:r>
            <a:endParaRPr lang="en-IN" dirty="0"/>
          </a:p>
        </p:txBody>
      </p:sp>
    </p:spTree>
    <p:extLst>
      <p:ext uri="{BB962C8B-B14F-4D97-AF65-F5344CB8AC3E}">
        <p14:creationId xmlns:p14="http://schemas.microsoft.com/office/powerpoint/2010/main" val="41148669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113D-9CE9-ADB1-0990-1E4969B59279}"/>
              </a:ext>
            </a:extLst>
          </p:cNvPr>
          <p:cNvSpPr>
            <a:spLocks noGrp="1"/>
          </p:cNvSpPr>
          <p:nvPr>
            <p:ph type="title"/>
          </p:nvPr>
        </p:nvSpPr>
        <p:spPr/>
        <p:txBody>
          <a:bodyPr/>
          <a:lstStyle/>
          <a:p>
            <a:r>
              <a:rPr lang="en-IN" dirty="0"/>
              <a:t>DMA Controller</a:t>
            </a:r>
          </a:p>
        </p:txBody>
      </p:sp>
      <p:sp>
        <p:nvSpPr>
          <p:cNvPr id="3" name="Content Placeholder 2">
            <a:extLst>
              <a:ext uri="{FF2B5EF4-FFF2-40B4-BE49-F238E27FC236}">
                <a16:creationId xmlns:a16="http://schemas.microsoft.com/office/drawing/2014/main" id="{75727BAB-6687-69C7-3406-A3ADC47F175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D3F4940-B2E3-7909-F0C1-C76F2FCE972C}"/>
              </a:ext>
            </a:extLst>
          </p:cNvPr>
          <p:cNvPicPr>
            <a:picLocks noChangeAspect="1"/>
          </p:cNvPicPr>
          <p:nvPr/>
        </p:nvPicPr>
        <p:blipFill>
          <a:blip r:embed="rId2"/>
          <a:stretch>
            <a:fillRect/>
          </a:stretch>
        </p:blipFill>
        <p:spPr>
          <a:xfrm>
            <a:off x="657875" y="1605219"/>
            <a:ext cx="10695925" cy="3881180"/>
          </a:xfrm>
          <a:prstGeom prst="rect">
            <a:avLst/>
          </a:prstGeom>
        </p:spPr>
      </p:pic>
    </p:spTree>
    <p:extLst>
      <p:ext uri="{BB962C8B-B14F-4D97-AF65-F5344CB8AC3E}">
        <p14:creationId xmlns:p14="http://schemas.microsoft.com/office/powerpoint/2010/main" val="37191787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99227-CB0D-C7B0-8C79-3CA717662823}"/>
              </a:ext>
            </a:extLst>
          </p:cNvPr>
          <p:cNvSpPr>
            <a:spLocks noGrp="1"/>
          </p:cNvSpPr>
          <p:nvPr>
            <p:ph type="title"/>
          </p:nvPr>
        </p:nvSpPr>
        <p:spPr/>
        <p:txBody>
          <a:bodyPr/>
          <a:lstStyle/>
          <a:p>
            <a:r>
              <a:rPr lang="en-IN" dirty="0"/>
              <a:t>Session 10: </a:t>
            </a:r>
            <a:r>
              <a:rPr lang="en-IN"/>
              <a:t>Memory Hierarchy</a:t>
            </a:r>
          </a:p>
        </p:txBody>
      </p:sp>
      <p:sp>
        <p:nvSpPr>
          <p:cNvPr id="5" name="Text Placeholder 4">
            <a:extLst>
              <a:ext uri="{FF2B5EF4-FFF2-40B4-BE49-F238E27FC236}">
                <a16:creationId xmlns:a16="http://schemas.microsoft.com/office/drawing/2014/main" id="{48CECC2E-2AD9-882F-A4EC-EE9A0F9B567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34282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a:t>
            </a:r>
          </a:p>
        </p:txBody>
      </p:sp>
      <p:sp>
        <p:nvSpPr>
          <p:cNvPr id="3" name="Content Placeholder 2">
            <a:extLst>
              <a:ext uri="{FF2B5EF4-FFF2-40B4-BE49-F238E27FC236}">
                <a16:creationId xmlns:a16="http://schemas.microsoft.com/office/drawing/2014/main" id="{6C1C2C2B-0462-9653-717D-2C081A3F5635}"/>
              </a:ext>
            </a:extLst>
          </p:cNvPr>
          <p:cNvSpPr>
            <a:spLocks noGrp="1"/>
          </p:cNvSpPr>
          <p:nvPr>
            <p:ph idx="1"/>
          </p:nvPr>
        </p:nvSpPr>
        <p:spPr/>
        <p:txBody>
          <a:bodyPr/>
          <a:lstStyle/>
          <a:p>
            <a:r>
              <a:rPr lang="en-US" dirty="0"/>
              <a:t>The memory is that part of the computer where programs and data are stored. </a:t>
            </a:r>
          </a:p>
          <a:p>
            <a:r>
              <a:rPr lang="en-US" dirty="0"/>
              <a:t>Memories consist of a number of </a:t>
            </a:r>
            <a:r>
              <a:rPr lang="en-US" b="1" dirty="0"/>
              <a:t>cells </a:t>
            </a:r>
            <a:r>
              <a:rPr lang="en-US" dirty="0"/>
              <a:t>(or locations), each of which can store a  piece of information. </a:t>
            </a:r>
          </a:p>
          <a:p>
            <a:r>
              <a:rPr lang="en-US" dirty="0"/>
              <a:t>Each cell has a number, called its </a:t>
            </a:r>
            <a:r>
              <a:rPr lang="en-US" b="1" dirty="0"/>
              <a:t>address</a:t>
            </a:r>
            <a:r>
              <a:rPr lang="en-US" dirty="0"/>
              <a:t>, by which programs can refer to it. </a:t>
            </a:r>
          </a:p>
          <a:p>
            <a:r>
              <a:rPr lang="en-US" dirty="0"/>
              <a:t>If a memory has n cells, they will have addresses 0 to n − 1.  </a:t>
            </a:r>
          </a:p>
          <a:p>
            <a:r>
              <a:rPr lang="en-US" dirty="0"/>
              <a:t>All cells in a memory contain the same number of bits. </a:t>
            </a:r>
            <a:endParaRPr lang="en-IN" dirty="0"/>
          </a:p>
        </p:txBody>
      </p:sp>
    </p:spTree>
    <p:extLst>
      <p:ext uri="{BB962C8B-B14F-4D97-AF65-F5344CB8AC3E}">
        <p14:creationId xmlns:p14="http://schemas.microsoft.com/office/powerpoint/2010/main" val="95654699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 Example</a:t>
            </a:r>
          </a:p>
        </p:txBody>
      </p:sp>
      <p:pic>
        <p:nvPicPr>
          <p:cNvPr id="5" name="Content Placeholder 4">
            <a:extLst>
              <a:ext uri="{FF2B5EF4-FFF2-40B4-BE49-F238E27FC236}">
                <a16:creationId xmlns:a16="http://schemas.microsoft.com/office/drawing/2014/main" id="{662C033D-05D4-977E-FCA6-9C97387B5540}"/>
              </a:ext>
            </a:extLst>
          </p:cNvPr>
          <p:cNvPicPr>
            <a:picLocks noGrp="1" noChangeAspect="1"/>
          </p:cNvPicPr>
          <p:nvPr>
            <p:ph idx="1"/>
          </p:nvPr>
        </p:nvPicPr>
        <p:blipFill>
          <a:blip r:embed="rId2"/>
          <a:stretch>
            <a:fillRect/>
          </a:stretch>
        </p:blipFill>
        <p:spPr>
          <a:xfrm>
            <a:off x="4333626" y="1455317"/>
            <a:ext cx="2182788" cy="4799722"/>
          </a:xfrm>
        </p:spPr>
      </p:pic>
    </p:spTree>
    <p:extLst>
      <p:ext uri="{BB962C8B-B14F-4D97-AF65-F5344CB8AC3E}">
        <p14:creationId xmlns:p14="http://schemas.microsoft.com/office/powerpoint/2010/main" val="23978267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21A3-134B-D31E-9C86-9EC8AE57BFFA}"/>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A3ECCDD0-9065-3F3A-95BF-F335CEDB9D8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3393B6C-E673-FE10-5807-394B28733F1C}"/>
              </a:ext>
            </a:extLst>
          </p:cNvPr>
          <p:cNvPicPr>
            <a:picLocks noChangeAspect="1"/>
          </p:cNvPicPr>
          <p:nvPr/>
        </p:nvPicPr>
        <p:blipFill>
          <a:blip r:embed="rId2"/>
          <a:stretch>
            <a:fillRect/>
          </a:stretch>
        </p:blipFill>
        <p:spPr>
          <a:xfrm>
            <a:off x="1112392" y="2226050"/>
            <a:ext cx="10152656" cy="3310045"/>
          </a:xfrm>
          <a:prstGeom prst="rect">
            <a:avLst/>
          </a:prstGeom>
        </p:spPr>
      </p:pic>
      <p:sp>
        <p:nvSpPr>
          <p:cNvPr id="4" name="Speech Bubble: Rectangle 3">
            <a:extLst>
              <a:ext uri="{FF2B5EF4-FFF2-40B4-BE49-F238E27FC236}">
                <a16:creationId xmlns:a16="http://schemas.microsoft.com/office/drawing/2014/main" id="{CD3F4401-6434-CAA1-65AD-DE9F253DB580}"/>
              </a:ext>
            </a:extLst>
          </p:cNvPr>
          <p:cNvSpPr/>
          <p:nvPr/>
        </p:nvSpPr>
        <p:spPr>
          <a:xfrm>
            <a:off x="6096000" y="2226050"/>
            <a:ext cx="1188378" cy="863029"/>
          </a:xfrm>
          <a:prstGeom prst="wedgeRectCallout">
            <a:avLst>
              <a:gd name="adj1" fmla="val -20833"/>
              <a:gd name="adj2" fmla="val 79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Fastest access</a:t>
            </a:r>
          </a:p>
        </p:txBody>
      </p:sp>
      <p:sp>
        <p:nvSpPr>
          <p:cNvPr id="6" name="Speech Bubble: Rectangle 5">
            <a:extLst>
              <a:ext uri="{FF2B5EF4-FFF2-40B4-BE49-F238E27FC236}">
                <a16:creationId xmlns:a16="http://schemas.microsoft.com/office/drawing/2014/main" id="{65717A96-6488-1FEC-30F3-1022DCD77C23}"/>
              </a:ext>
            </a:extLst>
          </p:cNvPr>
          <p:cNvSpPr/>
          <p:nvPr/>
        </p:nvSpPr>
        <p:spPr>
          <a:xfrm>
            <a:off x="7709295" y="5239517"/>
            <a:ext cx="1188378" cy="863029"/>
          </a:xfrm>
          <a:prstGeom prst="wedgeRectCallout">
            <a:avLst>
              <a:gd name="adj1" fmla="val -52821"/>
              <a:gd name="adj2" fmla="val -7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Slowest access</a:t>
            </a:r>
          </a:p>
        </p:txBody>
      </p:sp>
    </p:spTree>
    <p:extLst>
      <p:ext uri="{BB962C8B-B14F-4D97-AF65-F5344CB8AC3E}">
        <p14:creationId xmlns:p14="http://schemas.microsoft.com/office/powerpoint/2010/main" val="17374716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Technologies used in Memory Design</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dirty="0"/>
              <a:t>Two types of memories</a:t>
            </a:r>
          </a:p>
          <a:p>
            <a:pPr lvl="1"/>
            <a:r>
              <a:rPr lang="en-IN" b="1" dirty="0"/>
              <a:t>Random Access Memory (RAM)</a:t>
            </a:r>
            <a:r>
              <a:rPr lang="en-IN" dirty="0"/>
              <a:t>: Memory from where data can be read and where data can be written</a:t>
            </a:r>
          </a:p>
          <a:p>
            <a:pPr lvl="2"/>
            <a:r>
              <a:rPr lang="en-IN" b="1" dirty="0"/>
              <a:t>Static RAM (SRAM)</a:t>
            </a:r>
          </a:p>
          <a:p>
            <a:pPr lvl="2"/>
            <a:r>
              <a:rPr lang="en-IN" b="1" dirty="0"/>
              <a:t>Dynamic RAM (DRAM)</a:t>
            </a:r>
          </a:p>
          <a:p>
            <a:pPr lvl="1"/>
            <a:r>
              <a:rPr lang="en-IN" b="1" dirty="0"/>
              <a:t>Read Only Memory (ROM)</a:t>
            </a:r>
            <a:r>
              <a:rPr lang="en-IN" dirty="0"/>
              <a:t>: Memory from where data can be read, but not where data can be written</a:t>
            </a:r>
          </a:p>
          <a:p>
            <a:pPr lvl="2"/>
            <a:r>
              <a:rPr lang="en-IN" dirty="0"/>
              <a:t>Useful for booting up, fixed data</a:t>
            </a:r>
          </a:p>
          <a:p>
            <a:endParaRPr lang="en-IN" dirty="0"/>
          </a:p>
        </p:txBody>
      </p:sp>
    </p:spTree>
    <p:extLst>
      <p:ext uri="{BB962C8B-B14F-4D97-AF65-F5344CB8AC3E}">
        <p14:creationId xmlns:p14="http://schemas.microsoft.com/office/powerpoint/2010/main" val="2973567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sp>
        <p:nvSpPr>
          <p:cNvPr id="3" name="Content Placeholder 2">
            <a:extLst>
              <a:ext uri="{FF2B5EF4-FFF2-40B4-BE49-F238E27FC236}">
                <a16:creationId xmlns:a16="http://schemas.microsoft.com/office/drawing/2014/main" id="{C917D4EB-1019-DDA8-6A96-5179E66C8543}"/>
              </a:ext>
            </a:extLst>
          </p:cNvPr>
          <p:cNvSpPr>
            <a:spLocks noGrp="1"/>
          </p:cNvSpPr>
          <p:nvPr>
            <p:ph idx="1"/>
          </p:nvPr>
        </p:nvSpPr>
        <p:spPr/>
        <p:txBody>
          <a:bodyPr>
            <a:normAutofit fontScale="92500" lnSpcReduction="10000"/>
          </a:bodyPr>
          <a:lstStyle/>
          <a:p>
            <a:r>
              <a:rPr lang="en-US" dirty="0"/>
              <a:t>The </a:t>
            </a:r>
            <a:r>
              <a:rPr lang="en-US" b="1" dirty="0"/>
              <a:t>von Neumann architecture</a:t>
            </a:r>
            <a:r>
              <a:rPr lang="en-US" dirty="0"/>
              <a:t> is a theoretical computer design based on the concept of stored-program where programs and data are stored in the same memory.</a:t>
            </a:r>
          </a:p>
          <a:p>
            <a:r>
              <a:rPr lang="en-US" b="1" dirty="0"/>
              <a:t>Harvard architecture</a:t>
            </a:r>
            <a:r>
              <a:rPr lang="en-US" dirty="0"/>
              <a:t> refers to a memory structure in which the processor is connected to two independent memory banks via two independent sets of buses. </a:t>
            </a:r>
          </a:p>
          <a:p>
            <a:r>
              <a:rPr lang="en-US" dirty="0"/>
              <a:t>In the original Harvard architecture, one memory bank holds program instructions and the other holds data. </a:t>
            </a:r>
          </a:p>
          <a:p>
            <a:r>
              <a:rPr lang="en-US" dirty="0"/>
              <a:t>Commonly, this concept is extended slightly to allow one bank to hold program instructions and data, while the other bank holds data only.</a:t>
            </a:r>
          </a:p>
          <a:p>
            <a:r>
              <a:rPr lang="en-IN" dirty="0"/>
              <a:t>See next slide</a:t>
            </a:r>
          </a:p>
        </p:txBody>
      </p:sp>
    </p:spTree>
    <p:extLst>
      <p:ext uri="{BB962C8B-B14F-4D97-AF65-F5344CB8AC3E}">
        <p14:creationId xmlns:p14="http://schemas.microsoft.com/office/powerpoint/2010/main" val="404186976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lstStyle/>
          <a:p>
            <a:r>
              <a:rPr lang="en-US" dirty="0"/>
              <a:t>Static RAMs  (SRAMs) are constructed internally using circuits similar to our basic D flip-flop</a:t>
            </a:r>
          </a:p>
          <a:p>
            <a:r>
              <a:rPr lang="en-US" dirty="0"/>
              <a:t>These memories have the property that their contents are retained as long as the  power is kept on: seconds, minutes, hours, even days</a:t>
            </a:r>
          </a:p>
          <a:p>
            <a:r>
              <a:rPr lang="en-US" dirty="0"/>
              <a:t>Static RAMs are very fast</a:t>
            </a:r>
          </a:p>
          <a:p>
            <a:r>
              <a:rPr lang="en-US" dirty="0"/>
              <a:t>A typical access time is on the order of a nanosecond or less</a:t>
            </a:r>
          </a:p>
          <a:p>
            <a:r>
              <a:rPr lang="en-US" dirty="0"/>
              <a:t>For this reason,  static RAMS are popular as </a:t>
            </a:r>
            <a:r>
              <a:rPr lang="en-US" b="1" dirty="0"/>
              <a:t>cache memory</a:t>
            </a:r>
            <a:endParaRPr lang="en-IN" b="1" dirty="0"/>
          </a:p>
        </p:txBody>
      </p:sp>
    </p:spTree>
    <p:extLst>
      <p:ext uri="{BB962C8B-B14F-4D97-AF65-F5344CB8AC3E}">
        <p14:creationId xmlns:p14="http://schemas.microsoft.com/office/powerpoint/2010/main" val="23515635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fontScale="77500" lnSpcReduction="20000"/>
          </a:bodyPr>
          <a:lstStyle/>
          <a:p>
            <a:r>
              <a:rPr lang="en-US" dirty="0"/>
              <a:t>Dynamic RAMs (DRAMs) do not use flip-flops</a:t>
            </a:r>
          </a:p>
          <a:p>
            <a:r>
              <a:rPr lang="en-US" dirty="0"/>
              <a:t>Instead, a dynamic RAM is an array of cells, each cell containing one transistor and a tiny  capacitor</a:t>
            </a:r>
          </a:p>
          <a:p>
            <a:r>
              <a:rPr lang="en-US" dirty="0"/>
              <a:t>The capacitors can be charged or discharged, allowing 0s and 1s to be  stored</a:t>
            </a:r>
          </a:p>
          <a:p>
            <a:r>
              <a:rPr lang="en-US" dirty="0"/>
              <a:t>Because the electric charge tends to leak out, each bit in a dynamic RAM  must be refreshed (reloaded) every few milliseconds to prevent the data from leaking away</a:t>
            </a:r>
          </a:p>
          <a:p>
            <a:r>
              <a:rPr lang="en-US" dirty="0"/>
              <a:t>Because external logic must take care of the refreshing, dynamic RAMs  require more complex interfacing than static ones, although in many applications  this disadvantage is compensated for by their larger capacities</a:t>
            </a:r>
          </a:p>
          <a:p>
            <a:r>
              <a:rPr lang="en-US" dirty="0"/>
              <a:t>Since dynamic RAMs need only one transistor and one capacitor per bit (vs.  six transistors per bit for the best static RAM), dynamic RAMs have a very high  density (many bits per chip)</a:t>
            </a:r>
          </a:p>
          <a:p>
            <a:r>
              <a:rPr lang="en-US" dirty="0"/>
              <a:t>For this reason, main memories are nearly always  built out of dynamic RAMs</a:t>
            </a:r>
          </a:p>
          <a:p>
            <a:r>
              <a:rPr lang="en-US" dirty="0"/>
              <a:t>However, this large capacity has a price: dynamic  RAMs are slow (tens of nanoseconds)</a:t>
            </a:r>
          </a:p>
          <a:p>
            <a:endParaRPr lang="en-IN" dirty="0"/>
          </a:p>
        </p:txBody>
      </p:sp>
    </p:spTree>
    <p:extLst>
      <p:ext uri="{BB962C8B-B14F-4D97-AF65-F5344CB8AC3E}">
        <p14:creationId xmlns:p14="http://schemas.microsoft.com/office/powerpoint/2010/main" val="7795223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1</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lstStyle/>
          <a:p>
            <a:r>
              <a:rPr lang="en-IN" dirty="0"/>
              <a:t>Fast Page Mode (FPM) DRAM</a:t>
            </a:r>
          </a:p>
          <a:p>
            <a:pPr lvl="1"/>
            <a:r>
              <a:rPr lang="en-US" dirty="0"/>
              <a:t>Internally it is organized  as a matrix of bits and it works by having the hardware present a row address and  then step through the column addresses</a:t>
            </a:r>
          </a:p>
          <a:p>
            <a:pPr lvl="1"/>
            <a:r>
              <a:rPr lang="en-US" dirty="0"/>
              <a:t>Explicit signals tell the memory when it is time to respond</a:t>
            </a:r>
          </a:p>
          <a:p>
            <a:r>
              <a:rPr lang="en-US" dirty="0"/>
              <a:t>Extended Data Output (EDO) DRAM</a:t>
            </a:r>
          </a:p>
          <a:p>
            <a:pPr lvl="1"/>
            <a:r>
              <a:rPr lang="en-US" dirty="0"/>
              <a:t>Allows a second memory reference to begin before the previous memory reference has been completed</a:t>
            </a:r>
          </a:p>
          <a:p>
            <a:pPr lvl="1"/>
            <a:r>
              <a:rPr lang="en-US" dirty="0"/>
              <a:t>This simple pipelining did not make a single memory  reference go faster but did improve the memory bandwidth, giving more words per second</a:t>
            </a:r>
          </a:p>
          <a:p>
            <a:pPr lvl="1"/>
            <a:endParaRPr lang="en-IN" dirty="0"/>
          </a:p>
        </p:txBody>
      </p:sp>
    </p:spTree>
    <p:extLst>
      <p:ext uri="{BB962C8B-B14F-4D97-AF65-F5344CB8AC3E}">
        <p14:creationId xmlns:p14="http://schemas.microsoft.com/office/powerpoint/2010/main" val="4013138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2</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normAutofit fontScale="92500" lnSpcReduction="20000"/>
          </a:bodyPr>
          <a:lstStyle/>
          <a:p>
            <a:r>
              <a:rPr lang="en-IN" dirty="0"/>
              <a:t>Synchronous DRAM (SDRAM)</a:t>
            </a:r>
            <a:r>
              <a:rPr lang="en-US" dirty="0"/>
              <a:t> </a:t>
            </a:r>
          </a:p>
          <a:p>
            <a:pPr lvl="1"/>
            <a:r>
              <a:rPr lang="en-US" dirty="0"/>
              <a:t>It is a hybrid of static and dynamic RAM and is driven by the main system clock</a:t>
            </a:r>
          </a:p>
          <a:p>
            <a:pPr lvl="1"/>
            <a:r>
              <a:rPr lang="en-US" dirty="0"/>
              <a:t>The big advantage of SDRAM is that the clock eliminates the need for control signals to tell the memory chip when to respond</a:t>
            </a:r>
          </a:p>
          <a:p>
            <a:pPr lvl="1"/>
            <a:r>
              <a:rPr lang="en-US" dirty="0"/>
              <a:t>Instead, the CPU tells the memory  how many cycles it should run, then starts it</a:t>
            </a:r>
          </a:p>
          <a:p>
            <a:pPr lvl="1"/>
            <a:r>
              <a:rPr lang="en-US" dirty="0"/>
              <a:t>On each subsequent cycle, the memory outputs 4, 8, or 16 bits, depending on how many output lines it has</a:t>
            </a:r>
          </a:p>
          <a:p>
            <a:pPr lvl="1"/>
            <a:r>
              <a:rPr lang="en-US" dirty="0"/>
              <a:t>Eliminating the need for control signals increases the data rate between CPU and memory</a:t>
            </a:r>
          </a:p>
          <a:p>
            <a:r>
              <a:rPr lang="en-US" dirty="0"/>
              <a:t>Double Data Rate (DDR) SDRAM</a:t>
            </a:r>
          </a:p>
          <a:p>
            <a:pPr lvl="1"/>
            <a:r>
              <a:rPr lang="en-US" dirty="0"/>
              <a:t>Here, the memory chip produces output on both the rising edge of the clock and the falling edge, doubling the data rate</a:t>
            </a:r>
          </a:p>
          <a:p>
            <a:pPr lvl="1"/>
            <a:r>
              <a:rPr lang="en-US" dirty="0"/>
              <a:t>Thus, an 8-bit-wide  DDR chip running at 200 MHz outputs two 8-bit values 200 million times a second  (for a short interval, of course), giving a theoretical burst rate of 3.2 Gbps</a:t>
            </a:r>
          </a:p>
          <a:p>
            <a:pPr lvl="1"/>
            <a:endParaRPr lang="en-IN" dirty="0"/>
          </a:p>
        </p:txBody>
      </p:sp>
    </p:spTree>
    <p:extLst>
      <p:ext uri="{BB962C8B-B14F-4D97-AF65-F5344CB8AC3E}">
        <p14:creationId xmlns:p14="http://schemas.microsoft.com/office/powerpoint/2010/main" val="217895152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ROM Chips</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dirty="0"/>
              <a:t>The data in a ROM are inserted during its manufacture, essentially by exposing a photosensitive material through a mask containing the desired bit pattern and then etching away the exposed (or unexposed) surface</a:t>
            </a:r>
          </a:p>
          <a:p>
            <a:r>
              <a:rPr lang="en-US" dirty="0"/>
              <a:t>The  only way to change the program in a ROM is to replace the entire chip</a:t>
            </a:r>
          </a:p>
          <a:p>
            <a:r>
              <a:rPr lang="en-US" dirty="0"/>
              <a:t>ROMs are much cheaper than RAMs when ordered in large enough volumes to  defray the cost of making the mask</a:t>
            </a:r>
          </a:p>
          <a:p>
            <a:r>
              <a:rPr lang="en-US" dirty="0"/>
              <a:t>However, they are inflexible, because they  cannot be changed after manufacture</a:t>
            </a:r>
          </a:p>
          <a:p>
            <a:endParaRPr lang="en-IN" dirty="0"/>
          </a:p>
        </p:txBody>
      </p:sp>
    </p:spTree>
    <p:extLst>
      <p:ext uri="{BB962C8B-B14F-4D97-AF65-F5344CB8AC3E}">
        <p14:creationId xmlns:p14="http://schemas.microsoft.com/office/powerpoint/2010/main" val="38296637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dirty="0"/>
              <a:t>To make it easier for companies to  develop new ROM-based products, the </a:t>
            </a:r>
            <a:r>
              <a:rPr lang="en-US" b="1" dirty="0"/>
              <a:t>PROM (Programmable ROM)</a:t>
            </a:r>
            <a:r>
              <a:rPr lang="en-US" dirty="0"/>
              <a:t> was invented</a:t>
            </a:r>
          </a:p>
          <a:p>
            <a:r>
              <a:rPr lang="en-US" dirty="0"/>
              <a:t>A PROM is like a ROM, except that it can be programmed (once) in the field,  eliminating the turnaround time</a:t>
            </a:r>
          </a:p>
          <a:p>
            <a:r>
              <a:rPr lang="en-US" dirty="0"/>
              <a:t>Many PROMs contain an array of tiny fuses inside</a:t>
            </a:r>
          </a:p>
          <a:p>
            <a:r>
              <a:rPr lang="en-US" dirty="0"/>
              <a:t>A specific fuse can be blown out by selecting its row and column and then  applying a high voltage to a special pin on the chip</a:t>
            </a:r>
          </a:p>
          <a:p>
            <a:endParaRPr lang="en-IN" dirty="0"/>
          </a:p>
        </p:txBody>
      </p:sp>
    </p:spTree>
    <p:extLst>
      <p:ext uri="{BB962C8B-B14F-4D97-AF65-F5344CB8AC3E}">
        <p14:creationId xmlns:p14="http://schemas.microsoft.com/office/powerpoint/2010/main" val="7206601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b="1" dirty="0"/>
              <a:t>EPROM (Erasable PROM)</a:t>
            </a:r>
            <a:r>
              <a:rPr lang="en-US" dirty="0"/>
              <a:t> can be not only be field-programmed but also field-erased</a:t>
            </a:r>
          </a:p>
          <a:p>
            <a:r>
              <a:rPr lang="en-US" dirty="0"/>
              <a:t>When the quartz window  in an EPROM is exposed to a strong ultraviolet light for 15 minutes, all the bits are  set to 1</a:t>
            </a:r>
          </a:p>
          <a:p>
            <a:r>
              <a:rPr lang="en-US" dirty="0"/>
              <a:t>If many changes are expected during the design cycle, EPROMs are far  more economical than PROMs</a:t>
            </a:r>
          </a:p>
          <a:p>
            <a:endParaRPr lang="en-US" dirty="0"/>
          </a:p>
          <a:p>
            <a:endParaRPr lang="en-IN" dirty="0"/>
          </a:p>
        </p:txBody>
      </p:sp>
    </p:spTree>
    <p:extLst>
      <p:ext uri="{BB962C8B-B14F-4D97-AF65-F5344CB8AC3E}">
        <p14:creationId xmlns:p14="http://schemas.microsoft.com/office/powerpoint/2010/main" val="24012679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normAutofit lnSpcReduction="10000"/>
          </a:bodyPr>
          <a:lstStyle/>
          <a:p>
            <a:r>
              <a:rPr lang="en-US" b="1" dirty="0"/>
              <a:t>Electrically Erasable Programmable Read Only Memory (EEPROM)</a:t>
            </a:r>
            <a:r>
              <a:rPr lang="en-US" dirty="0"/>
              <a:t> can be erased by applying pulses to it instead of putting it in a special chamber for exposure to ultraviolet  light</a:t>
            </a:r>
          </a:p>
          <a:p>
            <a:r>
              <a:rPr lang="en-US" dirty="0"/>
              <a:t>In addition, an EEPROM can be reprogrammed in place, whereas an  EPROM has to be inserted in a special EPROM programming device to be programmed</a:t>
            </a:r>
          </a:p>
          <a:p>
            <a:r>
              <a:rPr lang="en-US" dirty="0"/>
              <a:t>On the minus side, the biggest EEPROMs are typically only 1/64 as large as common EPROMs and they are only half as fast</a:t>
            </a:r>
          </a:p>
          <a:p>
            <a:r>
              <a:rPr lang="en-US" dirty="0"/>
              <a:t>EEPROMs cannot compete with DRAMs or SRAMs because they are 10 times slower, 100 times smaller  in capacity, and much more expensive</a:t>
            </a:r>
            <a:endParaRPr lang="en-IN" dirty="0"/>
          </a:p>
        </p:txBody>
      </p:sp>
    </p:spTree>
    <p:extLst>
      <p:ext uri="{BB962C8B-B14F-4D97-AF65-F5344CB8AC3E}">
        <p14:creationId xmlns:p14="http://schemas.microsoft.com/office/powerpoint/2010/main" val="40785664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82A9-4EA9-5683-7A29-6CD68A2DDDA5}"/>
              </a:ext>
            </a:extLst>
          </p:cNvPr>
          <p:cNvSpPr>
            <a:spLocks noGrp="1"/>
          </p:cNvSpPr>
          <p:nvPr>
            <p:ph type="title"/>
          </p:nvPr>
        </p:nvSpPr>
        <p:spPr/>
        <p:txBody>
          <a:bodyPr/>
          <a:lstStyle/>
          <a:p>
            <a:r>
              <a:rPr lang="en-IN" dirty="0"/>
              <a:t>Flash Memory</a:t>
            </a:r>
          </a:p>
        </p:txBody>
      </p:sp>
      <p:sp>
        <p:nvSpPr>
          <p:cNvPr id="3" name="Content Placeholder 2">
            <a:extLst>
              <a:ext uri="{FF2B5EF4-FFF2-40B4-BE49-F238E27FC236}">
                <a16:creationId xmlns:a16="http://schemas.microsoft.com/office/drawing/2014/main" id="{FC2612EF-71AB-CBCA-C552-A7F9D452B648}"/>
              </a:ext>
            </a:extLst>
          </p:cNvPr>
          <p:cNvSpPr>
            <a:spLocks noGrp="1"/>
          </p:cNvSpPr>
          <p:nvPr>
            <p:ph idx="1"/>
          </p:nvPr>
        </p:nvSpPr>
        <p:spPr/>
        <p:txBody>
          <a:bodyPr/>
          <a:lstStyle/>
          <a:p>
            <a:r>
              <a:rPr lang="en-US" dirty="0"/>
              <a:t>Unlike EPROM, which is  erased by exposure to ultraviolet light, and EEPROM, which is byte erasable, </a:t>
            </a:r>
            <a:r>
              <a:rPr lang="en-US" b="1" dirty="0"/>
              <a:t>flash  memory </a:t>
            </a:r>
            <a:r>
              <a:rPr lang="en-US" dirty="0"/>
              <a:t>is block erasable and rewritable</a:t>
            </a:r>
          </a:p>
          <a:p>
            <a:r>
              <a:rPr lang="en-US" dirty="0"/>
              <a:t>Like EEPROM, flash memory can be  erased without removing it from the circuit</a:t>
            </a:r>
          </a:p>
          <a:p>
            <a:r>
              <a:rPr lang="en-US" dirty="0"/>
              <a:t>Various manufacturers produce small  printed-circuit cards with up to 64 GB of flash memory on them for use as ‘‘film’’  for storing pictures in digital cameras and many other purposes</a:t>
            </a:r>
          </a:p>
          <a:p>
            <a:endParaRPr lang="en-IN" dirty="0"/>
          </a:p>
        </p:txBody>
      </p:sp>
    </p:spTree>
    <p:extLst>
      <p:ext uri="{BB962C8B-B14F-4D97-AF65-F5344CB8AC3E}">
        <p14:creationId xmlns:p14="http://schemas.microsoft.com/office/powerpoint/2010/main" val="12195373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CCBC-F701-F69D-94FB-ABC701774F7F}"/>
              </a:ext>
            </a:extLst>
          </p:cNvPr>
          <p:cNvSpPr>
            <a:spLocks noGrp="1"/>
          </p:cNvSpPr>
          <p:nvPr>
            <p:ph type="title"/>
          </p:nvPr>
        </p:nvSpPr>
        <p:spPr/>
        <p:txBody>
          <a:bodyPr/>
          <a:lstStyle/>
          <a:p>
            <a:r>
              <a:rPr lang="en-IN" dirty="0"/>
              <a:t>Memory Types – Summary</a:t>
            </a:r>
          </a:p>
        </p:txBody>
      </p:sp>
      <p:sp>
        <p:nvSpPr>
          <p:cNvPr id="3" name="Content Placeholder 2">
            <a:extLst>
              <a:ext uri="{FF2B5EF4-FFF2-40B4-BE49-F238E27FC236}">
                <a16:creationId xmlns:a16="http://schemas.microsoft.com/office/drawing/2014/main" id="{89C4AD8D-1725-C3AA-C705-51C895CB78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4F10DB-FE4A-C876-349F-7431944FF27C}"/>
              </a:ext>
            </a:extLst>
          </p:cNvPr>
          <p:cNvPicPr>
            <a:picLocks noChangeAspect="1"/>
          </p:cNvPicPr>
          <p:nvPr/>
        </p:nvPicPr>
        <p:blipFill>
          <a:blip r:embed="rId2"/>
          <a:stretch>
            <a:fillRect/>
          </a:stretch>
        </p:blipFill>
        <p:spPr>
          <a:xfrm>
            <a:off x="939510" y="2001383"/>
            <a:ext cx="10312980" cy="3999822"/>
          </a:xfrm>
          <a:prstGeom prst="rect">
            <a:avLst/>
          </a:prstGeom>
        </p:spPr>
      </p:pic>
    </p:spTree>
    <p:extLst>
      <p:ext uri="{BB962C8B-B14F-4D97-AF65-F5344CB8AC3E}">
        <p14:creationId xmlns:p14="http://schemas.microsoft.com/office/powerpoint/2010/main" val="379174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80BA-25A2-E4AF-4846-997CBE22F546}"/>
              </a:ext>
            </a:extLst>
          </p:cNvPr>
          <p:cNvSpPr>
            <a:spLocks noGrp="1"/>
          </p:cNvSpPr>
          <p:nvPr>
            <p:ph type="title"/>
          </p:nvPr>
        </p:nvSpPr>
        <p:spPr/>
        <p:txBody>
          <a:bodyPr/>
          <a:lstStyle/>
          <a:p>
            <a:r>
              <a:rPr lang="en-IN" dirty="0"/>
              <a:t>Computer Organization and Architecture</a:t>
            </a:r>
          </a:p>
        </p:txBody>
      </p:sp>
      <p:sp>
        <p:nvSpPr>
          <p:cNvPr id="3" name="Content Placeholder 2">
            <a:extLst>
              <a:ext uri="{FF2B5EF4-FFF2-40B4-BE49-F238E27FC236}">
                <a16:creationId xmlns:a16="http://schemas.microsoft.com/office/drawing/2014/main" id="{0E7D0E1B-7953-08AA-CCD3-30DF20506FD3}"/>
              </a:ext>
            </a:extLst>
          </p:cNvPr>
          <p:cNvSpPr>
            <a:spLocks noGrp="1"/>
          </p:cNvSpPr>
          <p:nvPr>
            <p:ph idx="1"/>
          </p:nvPr>
        </p:nvSpPr>
        <p:spPr/>
        <p:txBody>
          <a:bodyPr>
            <a:normAutofit/>
          </a:bodyPr>
          <a:lstStyle/>
          <a:p>
            <a:r>
              <a:rPr lang="en-US" b="1" dirty="0"/>
              <a:t>Computer organization</a:t>
            </a:r>
            <a:r>
              <a:rPr lang="en-US" dirty="0"/>
              <a:t>: </a:t>
            </a:r>
            <a:r>
              <a:rPr lang="en-US" b="1" dirty="0"/>
              <a:t>Physical</a:t>
            </a:r>
            <a:r>
              <a:rPr lang="en-US" dirty="0"/>
              <a:t> aspects of a computer system (e.g. circuit design, control signals, memory types)</a:t>
            </a:r>
          </a:p>
          <a:p>
            <a:endParaRPr lang="en-US" dirty="0"/>
          </a:p>
          <a:p>
            <a:r>
              <a:rPr lang="en-US" b="1" dirty="0"/>
              <a:t>Computer architecture</a:t>
            </a:r>
            <a:r>
              <a:rPr lang="en-US" dirty="0"/>
              <a:t>: </a:t>
            </a:r>
            <a:r>
              <a:rPr lang="en-US" b="1" dirty="0"/>
              <a:t>Logical</a:t>
            </a:r>
            <a:r>
              <a:rPr lang="en-US" dirty="0"/>
              <a:t> aspects of a computer as seen by a programmer (e.g. instruction sets, instruction formats, data types)</a:t>
            </a:r>
            <a:endParaRPr lang="en-IN" dirty="0"/>
          </a:p>
        </p:txBody>
      </p:sp>
    </p:spTree>
    <p:extLst>
      <p:ext uri="{BB962C8B-B14F-4D97-AF65-F5344CB8AC3E}">
        <p14:creationId xmlns:p14="http://schemas.microsoft.com/office/powerpoint/2010/main" val="252840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pic>
        <p:nvPicPr>
          <p:cNvPr id="3074" name="Picture 2">
            <a:extLst>
              <a:ext uri="{FF2B5EF4-FFF2-40B4-BE49-F238E27FC236}">
                <a16:creationId xmlns:a16="http://schemas.microsoft.com/office/drawing/2014/main" id="{74E97930-FC7A-10AE-2CE9-9C72CA4F4E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7987" y="1509619"/>
            <a:ext cx="8929055" cy="517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214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9373-3522-6C55-1FA3-1848DCA49628}"/>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D0129CB5-B229-BAF8-27BA-A1756C251A5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95217-189C-C463-C110-182D5F8014BE}"/>
              </a:ext>
            </a:extLst>
          </p:cNvPr>
          <p:cNvPicPr>
            <a:picLocks noChangeAspect="1"/>
          </p:cNvPicPr>
          <p:nvPr/>
        </p:nvPicPr>
        <p:blipFill>
          <a:blip r:embed="rId2"/>
          <a:stretch>
            <a:fillRect/>
          </a:stretch>
        </p:blipFill>
        <p:spPr>
          <a:xfrm>
            <a:off x="2849659" y="1569024"/>
            <a:ext cx="7198466" cy="4545148"/>
          </a:xfrm>
          <a:prstGeom prst="rect">
            <a:avLst/>
          </a:prstGeom>
        </p:spPr>
      </p:pic>
    </p:spTree>
    <p:extLst>
      <p:ext uri="{BB962C8B-B14F-4D97-AF65-F5344CB8AC3E}">
        <p14:creationId xmlns:p14="http://schemas.microsoft.com/office/powerpoint/2010/main" val="42364795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6F2C-AE17-3B08-2379-C60FBFA394DA}"/>
              </a:ext>
            </a:extLst>
          </p:cNvPr>
          <p:cNvSpPr>
            <a:spLocks noGrp="1"/>
          </p:cNvSpPr>
          <p:nvPr>
            <p:ph type="title"/>
          </p:nvPr>
        </p:nvSpPr>
        <p:spPr/>
        <p:txBody>
          <a:bodyPr/>
          <a:lstStyle/>
          <a:p>
            <a:r>
              <a:rPr lang="en-IN" dirty="0"/>
              <a:t>Impact of going down the line in the memory hierarchy</a:t>
            </a:r>
          </a:p>
        </p:txBody>
      </p:sp>
      <p:sp>
        <p:nvSpPr>
          <p:cNvPr id="3" name="Content Placeholder 2">
            <a:extLst>
              <a:ext uri="{FF2B5EF4-FFF2-40B4-BE49-F238E27FC236}">
                <a16:creationId xmlns:a16="http://schemas.microsoft.com/office/drawing/2014/main" id="{EC3638BE-F40C-B415-6729-A4A2D4D210B5}"/>
              </a:ext>
            </a:extLst>
          </p:cNvPr>
          <p:cNvSpPr>
            <a:spLocks noGrp="1"/>
          </p:cNvSpPr>
          <p:nvPr>
            <p:ph idx="1"/>
          </p:nvPr>
        </p:nvSpPr>
        <p:spPr/>
        <p:txBody>
          <a:bodyPr/>
          <a:lstStyle/>
          <a:p>
            <a:pPr marL="514350" indent="-514350">
              <a:buFont typeface="+mj-lt"/>
              <a:buAutoNum type="arabicPeriod"/>
            </a:pPr>
            <a:r>
              <a:rPr lang="en-IN" dirty="0"/>
              <a:t>Access time increases (CPU registers are the fastest – 10 nanoseconds and magnetic tapes or optical disks – in seconds are the slowest)</a:t>
            </a:r>
          </a:p>
          <a:p>
            <a:pPr marL="514350" indent="-514350">
              <a:buFont typeface="+mj-lt"/>
              <a:buAutoNum type="arabicPeriod"/>
            </a:pPr>
            <a:r>
              <a:rPr lang="en-IN" dirty="0"/>
              <a:t>Storage capacity increases (128 bytes for CPU registers, TB for tapes)</a:t>
            </a:r>
          </a:p>
          <a:p>
            <a:pPr marL="514350" indent="-514350">
              <a:buFont typeface="+mj-lt"/>
              <a:buAutoNum type="arabicPeriod"/>
            </a:pPr>
            <a:r>
              <a:rPr lang="en-IN" dirty="0"/>
              <a:t>Cost goes down (dollars/MB to pennies/GB)</a:t>
            </a:r>
          </a:p>
        </p:txBody>
      </p:sp>
    </p:spTree>
    <p:extLst>
      <p:ext uri="{BB962C8B-B14F-4D97-AF65-F5344CB8AC3E}">
        <p14:creationId xmlns:p14="http://schemas.microsoft.com/office/powerpoint/2010/main" val="249580934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7F055-04C6-A35A-1C1D-AC5782EF780C}"/>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759DE1D-6F6E-E0C2-95D1-BCE6E3ADD656}"/>
              </a:ext>
            </a:extLst>
          </p:cNvPr>
          <p:cNvSpPr>
            <a:spLocks noGrp="1"/>
          </p:cNvSpPr>
          <p:nvPr>
            <p:ph idx="1"/>
          </p:nvPr>
        </p:nvSpPr>
        <p:spPr/>
        <p:txBody>
          <a:bodyPr/>
          <a:lstStyle/>
          <a:p>
            <a:endParaRPr lang="en-IN"/>
          </a:p>
        </p:txBody>
      </p:sp>
      <p:pic>
        <p:nvPicPr>
          <p:cNvPr id="1026" name="Picture 2" descr="Reducing Memory Access Times with Caches | Red Hat Developer">
            <a:extLst>
              <a:ext uri="{FF2B5EF4-FFF2-40B4-BE49-F238E27FC236}">
                <a16:creationId xmlns:a16="http://schemas.microsoft.com/office/drawing/2014/main" id="{90EC7802-278E-D300-E885-E718EC1FF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720" y="1032393"/>
            <a:ext cx="5144570" cy="514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6530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560C-50B2-D920-8716-D2AF54C93B98}"/>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EBA85C1-DBF3-A4F1-D4CA-8C4C517D3F2B}"/>
              </a:ext>
            </a:extLst>
          </p:cNvPr>
          <p:cNvSpPr>
            <a:spLocks noGrp="1"/>
          </p:cNvSpPr>
          <p:nvPr>
            <p:ph idx="1"/>
          </p:nvPr>
        </p:nvSpPr>
        <p:spPr/>
        <p:txBody>
          <a:bodyPr>
            <a:normAutofit fontScale="85000" lnSpcReduction="20000"/>
          </a:bodyPr>
          <a:lstStyle/>
          <a:p>
            <a:r>
              <a:rPr lang="en-US" dirty="0"/>
              <a:t>Engineers know how  to build memories that are as fast as CPUs, but to run them at full speed, they have  to be located on the CPU chip (because going over the bus to memory is very  slow)</a:t>
            </a:r>
          </a:p>
          <a:p>
            <a:r>
              <a:rPr lang="en-US" dirty="0"/>
              <a:t>Putting a large memory on the CPU chip makes it bigger, which makes it  more expensive, and even if cost were not an issue, there are limits to how big a CPU chip can be made</a:t>
            </a:r>
          </a:p>
          <a:p>
            <a:r>
              <a:rPr lang="en-US" dirty="0"/>
              <a:t>Thus the choice comes down to having a small amount of  fast memory or a large amount of slow memory</a:t>
            </a:r>
          </a:p>
          <a:p>
            <a:r>
              <a:rPr lang="en-US" dirty="0"/>
              <a:t>What we would prefer is a large  amount of fast memory at a low price</a:t>
            </a:r>
          </a:p>
          <a:p>
            <a:r>
              <a:rPr lang="en-US" dirty="0"/>
              <a:t>Interestingly enough, techniques are known for combining a small amount of  fast memory with a large amount of slow memory to get the speed of the fast memory (almost) and the capacity of the large memory at a moderate price</a:t>
            </a:r>
          </a:p>
          <a:p>
            <a:r>
              <a:rPr lang="en-US" dirty="0"/>
              <a:t>The small,  fast memory is called a </a:t>
            </a:r>
            <a:r>
              <a:rPr lang="en-US" b="1" dirty="0"/>
              <a:t>cache </a:t>
            </a:r>
            <a:r>
              <a:rPr lang="en-US" dirty="0"/>
              <a:t>(from the French </a:t>
            </a:r>
            <a:r>
              <a:rPr lang="en-US" i="1" dirty="0" err="1"/>
              <a:t>cacher</a:t>
            </a:r>
            <a:r>
              <a:rPr lang="en-US" dirty="0"/>
              <a:t>, meaning </a:t>
            </a:r>
            <a:r>
              <a:rPr lang="en-US" i="1" dirty="0"/>
              <a:t>to hide</a:t>
            </a:r>
            <a:r>
              <a:rPr lang="en-US" dirty="0"/>
              <a:t>, and pronounced ‘cash’)</a:t>
            </a:r>
          </a:p>
          <a:p>
            <a:endParaRPr lang="en-IN" dirty="0"/>
          </a:p>
        </p:txBody>
      </p:sp>
    </p:spTree>
    <p:extLst>
      <p:ext uri="{BB962C8B-B14F-4D97-AF65-F5344CB8AC3E}">
        <p14:creationId xmlns:p14="http://schemas.microsoft.com/office/powerpoint/2010/main" val="14599990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1</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a:bodyPr>
          <a:lstStyle/>
          <a:p>
            <a:r>
              <a:rPr lang="en-US" dirty="0"/>
              <a:t>The most heavily used memory words  are kept in the cache</a:t>
            </a:r>
          </a:p>
          <a:p>
            <a:r>
              <a:rPr lang="en-US" dirty="0"/>
              <a:t>When the CPU needs a word, it first looks in the cache</a:t>
            </a:r>
          </a:p>
          <a:p>
            <a:r>
              <a:rPr lang="en-US" dirty="0"/>
              <a:t>Only if the word is not there does it go to main memory</a:t>
            </a:r>
          </a:p>
          <a:p>
            <a:r>
              <a:rPr lang="en-US" dirty="0"/>
              <a:t>If most words are in the cache, the average access time can be greatly reduced</a:t>
            </a:r>
          </a:p>
          <a:p>
            <a:r>
              <a:rPr lang="en-US" dirty="0"/>
              <a:t>Success or failure thus depends on which words are in the cache</a:t>
            </a:r>
          </a:p>
          <a:p>
            <a:r>
              <a:rPr lang="en-US" dirty="0"/>
              <a:t>If a given memory reference is to address A, it is likely that the  next memory reference will be near A</a:t>
            </a:r>
          </a:p>
        </p:txBody>
      </p:sp>
      <p:pic>
        <p:nvPicPr>
          <p:cNvPr id="5" name="Picture 4">
            <a:extLst>
              <a:ext uri="{FF2B5EF4-FFF2-40B4-BE49-F238E27FC236}">
                <a16:creationId xmlns:a16="http://schemas.microsoft.com/office/drawing/2014/main" id="{C19D4B74-4AAE-1697-0244-DA407562FABA}"/>
              </a:ext>
            </a:extLst>
          </p:cNvPr>
          <p:cNvPicPr>
            <a:picLocks noChangeAspect="1"/>
          </p:cNvPicPr>
          <p:nvPr/>
        </p:nvPicPr>
        <p:blipFill>
          <a:blip r:embed="rId2"/>
          <a:stretch>
            <a:fillRect/>
          </a:stretch>
        </p:blipFill>
        <p:spPr>
          <a:xfrm>
            <a:off x="7243716" y="69260"/>
            <a:ext cx="3441407" cy="1756365"/>
          </a:xfrm>
          <a:prstGeom prst="rect">
            <a:avLst/>
          </a:prstGeom>
        </p:spPr>
      </p:pic>
    </p:spTree>
    <p:extLst>
      <p:ext uri="{BB962C8B-B14F-4D97-AF65-F5344CB8AC3E}">
        <p14:creationId xmlns:p14="http://schemas.microsoft.com/office/powerpoint/2010/main" val="346587739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2</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a:bodyPr>
          <a:lstStyle/>
          <a:p>
            <a:r>
              <a:rPr lang="en-US" dirty="0"/>
              <a:t>In a normal program, except for branches and procedure calls, instructions are  fetched from consecutive locations in memory</a:t>
            </a:r>
          </a:p>
          <a:p>
            <a:r>
              <a:rPr lang="en-US" dirty="0"/>
              <a:t>Most program execution time is spent in loops, in which a limited number of instructions are executed  over and over</a:t>
            </a:r>
          </a:p>
          <a:p>
            <a:r>
              <a:rPr lang="en-US" dirty="0"/>
              <a:t>Similarly, a matrix manipulation program is likely to make many  references to the same matrix before moving on to something else</a:t>
            </a:r>
            <a:endParaRPr lang="en-IN" dirty="0"/>
          </a:p>
        </p:txBody>
      </p:sp>
    </p:spTree>
    <p:extLst>
      <p:ext uri="{BB962C8B-B14F-4D97-AF65-F5344CB8AC3E}">
        <p14:creationId xmlns:p14="http://schemas.microsoft.com/office/powerpoint/2010/main" val="1044428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7442-A90A-A15E-2ADA-634AEE00C596}"/>
              </a:ext>
            </a:extLst>
          </p:cNvPr>
          <p:cNvSpPr>
            <a:spLocks noGrp="1"/>
          </p:cNvSpPr>
          <p:nvPr>
            <p:ph type="title"/>
          </p:nvPr>
        </p:nvSpPr>
        <p:spPr/>
        <p:txBody>
          <a:bodyPr/>
          <a:lstStyle/>
          <a:p>
            <a:r>
              <a:rPr lang="en-IN" dirty="0"/>
              <a:t>Locality Principle and Hit Ratio</a:t>
            </a:r>
          </a:p>
        </p:txBody>
      </p:sp>
      <p:sp>
        <p:nvSpPr>
          <p:cNvPr id="3" name="Content Placeholder 2">
            <a:extLst>
              <a:ext uri="{FF2B5EF4-FFF2-40B4-BE49-F238E27FC236}">
                <a16:creationId xmlns:a16="http://schemas.microsoft.com/office/drawing/2014/main" id="{0A7A6C5A-B393-4262-08C7-E28AD8692F23}"/>
              </a:ext>
            </a:extLst>
          </p:cNvPr>
          <p:cNvSpPr>
            <a:spLocks noGrp="1"/>
          </p:cNvSpPr>
          <p:nvPr>
            <p:ph idx="1"/>
          </p:nvPr>
        </p:nvSpPr>
        <p:spPr/>
        <p:txBody>
          <a:bodyPr>
            <a:normAutofit fontScale="92500" lnSpcReduction="10000"/>
          </a:bodyPr>
          <a:lstStyle/>
          <a:p>
            <a:r>
              <a:rPr lang="en-US" dirty="0"/>
              <a:t>When a  word is referenced, it and some of its neighbors are brought from the large slow  memory into the cache, so that the next time it is used, it can be accessed quickly</a:t>
            </a:r>
          </a:p>
          <a:p>
            <a:r>
              <a:rPr lang="en-US" dirty="0"/>
              <a:t>If a word is read or written k times in a short interval, the computer will  need 1 reference to slow memory and k − 1 references to fast memory</a:t>
            </a:r>
          </a:p>
          <a:p>
            <a:r>
              <a:rPr lang="en-US" dirty="0"/>
              <a:t>The larger  k is, the better the overall performance</a:t>
            </a:r>
          </a:p>
          <a:p>
            <a:r>
              <a:rPr lang="en-US" dirty="0"/>
              <a:t>We can formalize this calculation by introducing c, the cache access time, m,  the main memory access time, and h, the </a:t>
            </a:r>
            <a:r>
              <a:rPr lang="en-US" b="1" dirty="0"/>
              <a:t>hit ratio (h)</a:t>
            </a:r>
            <a:r>
              <a:rPr lang="en-US" dirty="0"/>
              <a:t>, which is the fraction of all references that can be satisfied out of the cache</a:t>
            </a:r>
          </a:p>
          <a:p>
            <a:r>
              <a:rPr lang="en-US" dirty="0"/>
              <a:t>In our little example of the previous  paragraph, h = (k − 1)/k</a:t>
            </a:r>
          </a:p>
          <a:p>
            <a:r>
              <a:rPr lang="en-US" dirty="0"/>
              <a:t>Some authors also define the </a:t>
            </a:r>
            <a:r>
              <a:rPr lang="en-US" b="1" dirty="0"/>
              <a:t>miss ratio</a:t>
            </a:r>
            <a:r>
              <a:rPr lang="en-US" dirty="0"/>
              <a:t>, which is 1 − h</a:t>
            </a:r>
          </a:p>
          <a:p>
            <a:endParaRPr lang="en-IN" dirty="0"/>
          </a:p>
        </p:txBody>
      </p:sp>
    </p:spTree>
    <p:extLst>
      <p:ext uri="{BB962C8B-B14F-4D97-AF65-F5344CB8AC3E}">
        <p14:creationId xmlns:p14="http://schemas.microsoft.com/office/powerpoint/2010/main" val="241823311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Cache Lines</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a:bodyPr>
          <a:lstStyle/>
          <a:p>
            <a:r>
              <a:rPr lang="en-US" dirty="0"/>
              <a:t>Main memories and caches are divided  up into fixed-size blocks</a:t>
            </a:r>
          </a:p>
          <a:p>
            <a:r>
              <a:rPr lang="en-US" dirty="0"/>
              <a:t>These blocks are called </a:t>
            </a:r>
            <a:r>
              <a:rPr lang="en-US" b="1" dirty="0"/>
              <a:t>cache lines</a:t>
            </a:r>
          </a:p>
          <a:p>
            <a:r>
              <a:rPr lang="en-US" dirty="0"/>
              <a:t>When a cache miss occurs, the entire cache  line is loaded from the main memory into the cache, not just the word needed</a:t>
            </a:r>
          </a:p>
          <a:p>
            <a:r>
              <a:rPr lang="en-US" dirty="0"/>
              <a:t>For  example, with a 64-byte line size, a reference to memory address 260 will pull the  line consisting of bytes 256 to 319 into one cache line</a:t>
            </a:r>
          </a:p>
          <a:p>
            <a:r>
              <a:rPr lang="en-US" dirty="0"/>
              <a:t>Usually, some of the other words in the cache line will be needed shortly</a:t>
            </a:r>
          </a:p>
          <a:p>
            <a:r>
              <a:rPr lang="en-US" dirty="0"/>
              <a:t>This method is more efficient than fetching individual words because it is faster to fetch k  words all at once than one word k times</a:t>
            </a:r>
          </a:p>
        </p:txBody>
      </p:sp>
    </p:spTree>
    <p:extLst>
      <p:ext uri="{BB962C8B-B14F-4D97-AF65-F5344CB8AC3E}">
        <p14:creationId xmlns:p14="http://schemas.microsoft.com/office/powerpoint/2010/main" val="27199322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Unified/Split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a:bodyPr>
          <a:lstStyle/>
          <a:p>
            <a:r>
              <a:rPr lang="en-US" dirty="0"/>
              <a:t>Having a </a:t>
            </a:r>
            <a:r>
              <a:rPr lang="en-US" b="1" dirty="0"/>
              <a:t>unified cache </a:t>
            </a:r>
            <a:r>
              <a:rPr lang="en-US" dirty="0"/>
              <a:t>(instructions and data use the  same cache) is a simpler design and automatically balances instruction fetches  against data fetches</a:t>
            </a:r>
          </a:p>
          <a:p>
            <a:r>
              <a:rPr lang="en-US" dirty="0"/>
              <a:t>The trend these days is toward a </a:t>
            </a:r>
            <a:r>
              <a:rPr lang="en-US" b="1" dirty="0"/>
              <a:t>split cache</a:t>
            </a:r>
            <a:r>
              <a:rPr lang="en-US" dirty="0"/>
              <a:t>,  with instructions in one cache and data in the other</a:t>
            </a:r>
          </a:p>
          <a:p>
            <a:r>
              <a:rPr lang="en-US" dirty="0"/>
              <a:t>This design is also called a  </a:t>
            </a:r>
            <a:r>
              <a:rPr lang="en-US" b="1" dirty="0"/>
              <a:t>Harvard architecture</a:t>
            </a:r>
            <a:endParaRPr lang="en-IN" dirty="0"/>
          </a:p>
        </p:txBody>
      </p:sp>
    </p:spTree>
    <p:extLst>
      <p:ext uri="{BB962C8B-B14F-4D97-AF65-F5344CB8AC3E}">
        <p14:creationId xmlns:p14="http://schemas.microsoft.com/office/powerpoint/2010/main" val="26688413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Level 2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Level 1 (L1) or Registers</a:t>
            </a:r>
          </a:p>
          <a:p>
            <a:pPr lvl="1"/>
            <a:r>
              <a:rPr lang="en-US" dirty="0"/>
              <a:t>It is a type of memory in which data is stored and accepted that are immediately stored in the CPU</a:t>
            </a:r>
          </a:p>
          <a:p>
            <a:pPr lvl="1"/>
            <a:r>
              <a:rPr lang="en-US" dirty="0"/>
              <a:t>Generally, the L1 cache is the smallest in size and built into the processor chip</a:t>
            </a:r>
          </a:p>
          <a:p>
            <a:pPr lvl="1"/>
            <a:r>
              <a:rPr lang="en-US" dirty="0"/>
              <a:t>Examples of L1 cache are accumulator, Program counter and address register, etc.</a:t>
            </a:r>
          </a:p>
          <a:p>
            <a:r>
              <a:rPr lang="en-US" dirty="0"/>
              <a:t>Level 2 (L2) cache or Secondary Cache</a:t>
            </a:r>
          </a:p>
          <a:p>
            <a:pPr lvl="1"/>
            <a:r>
              <a:rPr lang="en-US" dirty="0"/>
              <a:t>There are also L2 caches for larger processors but take longer to access</a:t>
            </a:r>
          </a:p>
          <a:p>
            <a:pPr lvl="1"/>
            <a:r>
              <a:rPr lang="en-US" dirty="0"/>
              <a:t>It is generally part of the CPU, but often a separate chip between the CPU and the RAM</a:t>
            </a:r>
          </a:p>
          <a:p>
            <a:pPr lvl="1"/>
            <a:r>
              <a:rPr lang="en-US" dirty="0"/>
              <a:t>L2 is a secondary type of cache memory. L2 cache has more capacity than L1</a:t>
            </a:r>
          </a:p>
          <a:p>
            <a:pPr lvl="1"/>
            <a:r>
              <a:rPr lang="en-US" dirty="0"/>
              <a:t>It is located on a computer microprocessor</a:t>
            </a:r>
          </a:p>
          <a:p>
            <a:r>
              <a:rPr lang="en-US" dirty="0"/>
              <a:t>The processor searches Instructions in the L1 cache, if required data or instructions not found then it searched into L2 cache</a:t>
            </a:r>
          </a:p>
        </p:txBody>
      </p:sp>
    </p:spTree>
    <p:extLst>
      <p:ext uri="{BB962C8B-B14F-4D97-AF65-F5344CB8AC3E}">
        <p14:creationId xmlns:p14="http://schemas.microsoft.com/office/powerpoint/2010/main" val="1824419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B5D73-7650-5408-53B8-B80A2F65805B}"/>
              </a:ext>
            </a:extLst>
          </p:cNvPr>
          <p:cNvSpPr>
            <a:spLocks noGrp="1"/>
          </p:cNvSpPr>
          <p:nvPr>
            <p:ph type="title"/>
          </p:nvPr>
        </p:nvSpPr>
        <p:spPr/>
        <p:txBody>
          <a:bodyPr/>
          <a:lstStyle/>
          <a:p>
            <a:r>
              <a:rPr lang="en-IN" dirty="0"/>
              <a:t>The ‘Bus’ Concept</a:t>
            </a:r>
          </a:p>
        </p:txBody>
      </p:sp>
      <p:sp>
        <p:nvSpPr>
          <p:cNvPr id="5" name="Text Placeholder 4">
            <a:extLst>
              <a:ext uri="{FF2B5EF4-FFF2-40B4-BE49-F238E27FC236}">
                <a16:creationId xmlns:a16="http://schemas.microsoft.com/office/drawing/2014/main" id="{29DB259D-9977-2931-2DFF-8AA0F952679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6358777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559C-F454-B354-1066-F8926F7D8E0B}"/>
              </a:ext>
            </a:extLst>
          </p:cNvPr>
          <p:cNvSpPr>
            <a:spLocks noGrp="1"/>
          </p:cNvSpPr>
          <p:nvPr>
            <p:ph type="title"/>
          </p:nvPr>
        </p:nvSpPr>
        <p:spPr/>
        <p:txBody>
          <a:bodyPr/>
          <a:lstStyle/>
          <a:p>
            <a:r>
              <a:rPr lang="en-IN" dirty="0"/>
              <a:t>Cache Concept</a:t>
            </a:r>
          </a:p>
        </p:txBody>
      </p:sp>
      <p:sp>
        <p:nvSpPr>
          <p:cNvPr id="3" name="Content Placeholder 2">
            <a:extLst>
              <a:ext uri="{FF2B5EF4-FFF2-40B4-BE49-F238E27FC236}">
                <a16:creationId xmlns:a16="http://schemas.microsoft.com/office/drawing/2014/main" id="{877378E0-8ED2-9E34-8E7B-918485DB84F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00D21E9-99AF-282E-D745-611CC87C34E6}"/>
              </a:ext>
            </a:extLst>
          </p:cNvPr>
          <p:cNvPicPr>
            <a:picLocks noChangeAspect="1"/>
          </p:cNvPicPr>
          <p:nvPr/>
        </p:nvPicPr>
        <p:blipFill>
          <a:blip r:embed="rId2"/>
          <a:stretch>
            <a:fillRect/>
          </a:stretch>
        </p:blipFill>
        <p:spPr>
          <a:xfrm>
            <a:off x="944246" y="1647258"/>
            <a:ext cx="10594439" cy="4156885"/>
          </a:xfrm>
          <a:prstGeom prst="rect">
            <a:avLst/>
          </a:prstGeom>
        </p:spPr>
      </p:pic>
    </p:spTree>
    <p:extLst>
      <p:ext uri="{BB962C8B-B14F-4D97-AF65-F5344CB8AC3E}">
        <p14:creationId xmlns:p14="http://schemas.microsoft.com/office/powerpoint/2010/main" val="36611648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9803-2B4A-91A1-737E-8AE774D38022}"/>
              </a:ext>
            </a:extLst>
          </p:cNvPr>
          <p:cNvSpPr>
            <a:spLocks noGrp="1"/>
          </p:cNvSpPr>
          <p:nvPr>
            <p:ph type="title"/>
          </p:nvPr>
        </p:nvSpPr>
        <p:spPr/>
        <p:txBody>
          <a:bodyPr/>
          <a:lstStyle/>
          <a:p>
            <a:r>
              <a:rPr lang="en-IN" dirty="0"/>
              <a:t>Cache Organization</a:t>
            </a:r>
          </a:p>
        </p:txBody>
      </p:sp>
      <p:sp>
        <p:nvSpPr>
          <p:cNvPr id="3" name="Content Placeholder 2">
            <a:extLst>
              <a:ext uri="{FF2B5EF4-FFF2-40B4-BE49-F238E27FC236}">
                <a16:creationId xmlns:a16="http://schemas.microsoft.com/office/drawing/2014/main" id="{5AFFA0E2-52F8-6EFB-C040-0F2F8211B21B}"/>
              </a:ext>
            </a:extLst>
          </p:cNvPr>
          <p:cNvSpPr>
            <a:spLocks noGrp="1"/>
          </p:cNvSpPr>
          <p:nvPr>
            <p:ph idx="1"/>
          </p:nvPr>
        </p:nvSpPr>
        <p:spPr/>
        <p:txBody>
          <a:bodyPr/>
          <a:lstStyle/>
          <a:p>
            <a:r>
              <a:rPr lang="en-IN" dirty="0"/>
              <a:t>Direct-mapped cache</a:t>
            </a:r>
          </a:p>
          <a:p>
            <a:r>
              <a:rPr lang="en-IN" dirty="0"/>
              <a:t>Set-associative cache</a:t>
            </a:r>
          </a:p>
        </p:txBody>
      </p:sp>
    </p:spTree>
    <p:extLst>
      <p:ext uri="{BB962C8B-B14F-4D97-AF65-F5344CB8AC3E}">
        <p14:creationId xmlns:p14="http://schemas.microsoft.com/office/powerpoint/2010/main" val="12852828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3FD7-6B89-CBE2-D7BA-380A223E4C6C}"/>
              </a:ext>
            </a:extLst>
          </p:cNvPr>
          <p:cNvSpPr>
            <a:spLocks noGrp="1"/>
          </p:cNvSpPr>
          <p:nvPr>
            <p:ph type="title"/>
          </p:nvPr>
        </p:nvSpPr>
        <p:spPr/>
        <p:txBody>
          <a:bodyPr/>
          <a:lstStyle/>
          <a:p>
            <a:r>
              <a:rPr lang="en-IN" dirty="0"/>
              <a:t>Direct-mapped Cache</a:t>
            </a:r>
          </a:p>
        </p:txBody>
      </p:sp>
      <p:sp>
        <p:nvSpPr>
          <p:cNvPr id="4" name="Content Placeholder 3">
            <a:extLst>
              <a:ext uri="{FF2B5EF4-FFF2-40B4-BE49-F238E27FC236}">
                <a16:creationId xmlns:a16="http://schemas.microsoft.com/office/drawing/2014/main" id="{B57CEED4-5DE3-6BCB-880B-5DD4848944AD}"/>
              </a:ext>
            </a:extLst>
          </p:cNvPr>
          <p:cNvSpPr>
            <a:spLocks noGrp="1"/>
          </p:cNvSpPr>
          <p:nvPr>
            <p:ph sz="half" idx="1"/>
          </p:nvPr>
        </p:nvSpPr>
        <p:spPr/>
        <p:txBody>
          <a:bodyPr>
            <a:normAutofit fontScale="70000" lnSpcReduction="20000"/>
          </a:bodyPr>
          <a:lstStyle/>
          <a:p>
            <a:endParaRPr lang="en-IN"/>
          </a:p>
        </p:txBody>
      </p:sp>
      <p:sp>
        <p:nvSpPr>
          <p:cNvPr id="5" name="Content Placeholder 4">
            <a:extLst>
              <a:ext uri="{FF2B5EF4-FFF2-40B4-BE49-F238E27FC236}">
                <a16:creationId xmlns:a16="http://schemas.microsoft.com/office/drawing/2014/main" id="{386B4CFA-EE3E-35AE-CB01-3CFCC8CE9B8B}"/>
              </a:ext>
            </a:extLst>
          </p:cNvPr>
          <p:cNvSpPr>
            <a:spLocks noGrp="1"/>
          </p:cNvSpPr>
          <p:nvPr>
            <p:ph sz="half" idx="2"/>
          </p:nvPr>
        </p:nvSpPr>
        <p:spPr/>
        <p:txBody>
          <a:bodyPr>
            <a:normAutofit fontScale="70000" lnSpcReduction="20000"/>
          </a:bodyPr>
          <a:lstStyle/>
          <a:p>
            <a:r>
              <a:rPr lang="en-US" dirty="0"/>
              <a:t>This example cache contains 2048 entries</a:t>
            </a:r>
          </a:p>
          <a:p>
            <a:r>
              <a:rPr lang="en-US" dirty="0"/>
              <a:t>Each entry (row) in the cache can hold exactly one cache line  from main memory</a:t>
            </a:r>
          </a:p>
          <a:p>
            <a:r>
              <a:rPr lang="en-US" dirty="0"/>
              <a:t>With a 32-byte cache line size (for this example), the cache  can hold 2048 entries of 32 bytes each</a:t>
            </a:r>
          </a:p>
          <a:p>
            <a:r>
              <a:rPr lang="en-US" dirty="0"/>
              <a:t>Each cache entry consists of  three parts:  </a:t>
            </a:r>
          </a:p>
          <a:p>
            <a:pPr lvl="1"/>
            <a:r>
              <a:rPr lang="en-US" dirty="0"/>
              <a:t>1. The Valid bit indicates whether there is any valid data in this entry or  not. When the system is booted (started), all entries are marked as  invalid.  </a:t>
            </a:r>
          </a:p>
          <a:p>
            <a:pPr lvl="1"/>
            <a:r>
              <a:rPr lang="en-US" dirty="0"/>
              <a:t>2. The Tag field consists of a unique, 16-bit value identifying the corresponding line of memory from which the data came.  </a:t>
            </a:r>
          </a:p>
          <a:p>
            <a:pPr lvl="1"/>
            <a:r>
              <a:rPr lang="en-US" dirty="0"/>
              <a:t>3. The Data field contains a copy of the data in memory. This field  holds one cache line of 32 bytes.</a:t>
            </a:r>
            <a:endParaRPr lang="en-IN" dirty="0"/>
          </a:p>
        </p:txBody>
      </p:sp>
      <p:pic>
        <p:nvPicPr>
          <p:cNvPr id="7" name="Picture 6">
            <a:extLst>
              <a:ext uri="{FF2B5EF4-FFF2-40B4-BE49-F238E27FC236}">
                <a16:creationId xmlns:a16="http://schemas.microsoft.com/office/drawing/2014/main" id="{C528EAC9-9517-9702-2B2A-5C48B9DF8FC8}"/>
              </a:ext>
            </a:extLst>
          </p:cNvPr>
          <p:cNvPicPr>
            <a:picLocks noChangeAspect="1"/>
          </p:cNvPicPr>
          <p:nvPr/>
        </p:nvPicPr>
        <p:blipFill>
          <a:blip r:embed="rId2"/>
          <a:stretch>
            <a:fillRect/>
          </a:stretch>
        </p:blipFill>
        <p:spPr>
          <a:xfrm>
            <a:off x="739078" y="1825625"/>
            <a:ext cx="5280722" cy="3958726"/>
          </a:xfrm>
          <a:prstGeom prst="rect">
            <a:avLst/>
          </a:prstGeom>
        </p:spPr>
      </p:pic>
    </p:spTree>
    <p:extLst>
      <p:ext uri="{BB962C8B-B14F-4D97-AF65-F5344CB8AC3E}">
        <p14:creationId xmlns:p14="http://schemas.microsoft.com/office/powerpoint/2010/main" val="28489967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2</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normAutofit fontScale="92500" lnSpcReduction="10000"/>
          </a:bodyPr>
          <a:lstStyle/>
          <a:p>
            <a:r>
              <a:rPr lang="en-US" dirty="0"/>
              <a:t>If we find the required data in cache, it is a </a:t>
            </a:r>
            <a:r>
              <a:rPr lang="en-US" b="1" dirty="0"/>
              <a:t>cache hit</a:t>
            </a:r>
          </a:p>
          <a:p>
            <a:r>
              <a:rPr lang="en-US" dirty="0"/>
              <a:t>On a hit, a word being read can be taken  from the cache, eliminating the need to go to memory</a:t>
            </a:r>
          </a:p>
          <a:p>
            <a:r>
              <a:rPr lang="en-US" dirty="0"/>
              <a:t>Only the word actually  needed is extracted from the cache entry</a:t>
            </a:r>
          </a:p>
          <a:p>
            <a:r>
              <a:rPr lang="en-US" dirty="0"/>
              <a:t>The rest of the entry is not used</a:t>
            </a:r>
          </a:p>
          <a:p>
            <a:r>
              <a:rPr lang="en-US" dirty="0"/>
              <a:t>If the  cache entry is invalid or the tags do not match, the needed entry is not present in  the cache, a situation called a </a:t>
            </a:r>
            <a:r>
              <a:rPr lang="en-US" b="1" dirty="0"/>
              <a:t>cache miss</a:t>
            </a:r>
          </a:p>
          <a:p>
            <a:r>
              <a:rPr lang="en-US" dirty="0"/>
              <a:t>In this case, the 32-byte cache line is  fetched from memory and stored in the cache entry, replacing what was there</a:t>
            </a:r>
          </a:p>
          <a:p>
            <a:r>
              <a:rPr lang="en-US" dirty="0"/>
              <a:t>However, if the existing cache entry has been modified since being loaded, it must  be written back to main memory before being overwritten </a:t>
            </a:r>
            <a:endParaRPr lang="en-IN" dirty="0"/>
          </a:p>
        </p:txBody>
      </p:sp>
    </p:spTree>
    <p:extLst>
      <p:ext uri="{BB962C8B-B14F-4D97-AF65-F5344CB8AC3E}">
        <p14:creationId xmlns:p14="http://schemas.microsoft.com/office/powerpoint/2010/main" val="41437842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A9E-8C23-39B6-170F-E943AAEA9D79}"/>
              </a:ext>
            </a:extLst>
          </p:cNvPr>
          <p:cNvSpPr>
            <a:spLocks noGrp="1"/>
          </p:cNvSpPr>
          <p:nvPr>
            <p:ph type="title"/>
          </p:nvPr>
        </p:nvSpPr>
        <p:spPr/>
        <p:txBody>
          <a:bodyPr/>
          <a:lstStyle/>
          <a:p>
            <a:r>
              <a:rPr lang="en-IN" dirty="0"/>
              <a:t>Choices for the designer</a:t>
            </a:r>
          </a:p>
        </p:txBody>
      </p:sp>
      <p:sp>
        <p:nvSpPr>
          <p:cNvPr id="3" name="Content Placeholder 2">
            <a:extLst>
              <a:ext uri="{FF2B5EF4-FFF2-40B4-BE49-F238E27FC236}">
                <a16:creationId xmlns:a16="http://schemas.microsoft.com/office/drawing/2014/main" id="{D16DA6B2-7A40-58CA-5657-6E3D04BCE4E5}"/>
              </a:ext>
            </a:extLst>
          </p:cNvPr>
          <p:cNvSpPr>
            <a:spLocks noGrp="1"/>
          </p:cNvSpPr>
          <p:nvPr>
            <p:ph idx="1"/>
          </p:nvPr>
        </p:nvSpPr>
        <p:spPr/>
        <p:txBody>
          <a:bodyPr>
            <a:normAutofit/>
          </a:bodyPr>
          <a:lstStyle/>
          <a:p>
            <a:r>
              <a:rPr lang="en-US" dirty="0"/>
              <a:t>When a  new entry is to be brought into the cache, which of the present items should be discarded? </a:t>
            </a:r>
          </a:p>
          <a:p>
            <a:r>
              <a:rPr lang="en-US" dirty="0"/>
              <a:t>The simplest technique is </a:t>
            </a:r>
            <a:r>
              <a:rPr lang="en-US" b="1" dirty="0"/>
              <a:t>LRU (Least Recently Used)</a:t>
            </a:r>
          </a:p>
          <a:p>
            <a:r>
              <a:rPr lang="en-US" dirty="0"/>
              <a:t>This algorithm keeps an ordering of each set of locations that could be accessed from a  given memory location</a:t>
            </a:r>
          </a:p>
          <a:p>
            <a:r>
              <a:rPr lang="en-US" dirty="0"/>
              <a:t>Whenever any of the present lines are accessed, it updates  the list, marking that entry the most recently accessed</a:t>
            </a:r>
          </a:p>
          <a:p>
            <a:r>
              <a:rPr lang="en-US" dirty="0"/>
              <a:t>When it comes time to replace an entry, the one at the end of the list—the least recently accessed—is the  one discarded</a:t>
            </a:r>
          </a:p>
        </p:txBody>
      </p:sp>
    </p:spTree>
    <p:extLst>
      <p:ext uri="{BB962C8B-B14F-4D97-AF65-F5344CB8AC3E}">
        <p14:creationId xmlns:p14="http://schemas.microsoft.com/office/powerpoint/2010/main" val="128657212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7DC-E73E-F433-AD24-B66E21BBB14C}"/>
              </a:ext>
            </a:extLst>
          </p:cNvPr>
          <p:cNvSpPr>
            <a:spLocks noGrp="1"/>
          </p:cNvSpPr>
          <p:nvPr>
            <p:ph type="title"/>
          </p:nvPr>
        </p:nvSpPr>
        <p:spPr/>
        <p:txBody>
          <a:bodyPr/>
          <a:lstStyle/>
          <a:p>
            <a:r>
              <a:rPr lang="en-IN" dirty="0"/>
              <a:t>What about the </a:t>
            </a:r>
            <a:r>
              <a:rPr lang="en-IN" i="1" dirty="0"/>
              <a:t>memory write </a:t>
            </a:r>
            <a:r>
              <a:rPr lang="en-IN" dirty="0"/>
              <a:t>operation?</a:t>
            </a:r>
          </a:p>
        </p:txBody>
      </p:sp>
      <p:sp>
        <p:nvSpPr>
          <p:cNvPr id="3" name="Content Placeholder 2">
            <a:extLst>
              <a:ext uri="{FF2B5EF4-FFF2-40B4-BE49-F238E27FC236}">
                <a16:creationId xmlns:a16="http://schemas.microsoft.com/office/drawing/2014/main" id="{4DDD15F5-3AF9-24B6-6CC4-FB62898C9ADB}"/>
              </a:ext>
            </a:extLst>
          </p:cNvPr>
          <p:cNvSpPr>
            <a:spLocks noGrp="1"/>
          </p:cNvSpPr>
          <p:nvPr>
            <p:ph idx="1"/>
          </p:nvPr>
        </p:nvSpPr>
        <p:spPr/>
        <p:txBody>
          <a:bodyPr>
            <a:normAutofit lnSpcReduction="10000"/>
          </a:bodyPr>
          <a:lstStyle/>
          <a:p>
            <a:r>
              <a:rPr lang="en-US" dirty="0"/>
              <a:t>When a processor writes a  word, and the word is in the cache, it obviously must either update the word or discard the cache entry</a:t>
            </a:r>
          </a:p>
          <a:p>
            <a:r>
              <a:rPr lang="en-US" dirty="0"/>
              <a:t>Nearly all designs update the cache</a:t>
            </a:r>
          </a:p>
          <a:p>
            <a:r>
              <a:rPr lang="en-US" dirty="0"/>
              <a:t>But what about updating the copy in main memory? </a:t>
            </a:r>
          </a:p>
          <a:p>
            <a:r>
              <a:rPr lang="en-US" dirty="0"/>
              <a:t>This operation can be deferred until later, when the  cache line is ready to be replaced by the LRU algorithm</a:t>
            </a:r>
          </a:p>
          <a:p>
            <a:r>
              <a:rPr lang="en-US" dirty="0"/>
              <a:t>Immediately updating the entry in main  memory is referred to as </a:t>
            </a:r>
            <a:r>
              <a:rPr lang="en-US" b="1" dirty="0"/>
              <a:t>write through</a:t>
            </a:r>
            <a:r>
              <a:rPr lang="en-US" dirty="0"/>
              <a:t>. This approach is generally simpler to implement and more reliable, since the memory is always up to date</a:t>
            </a:r>
          </a:p>
          <a:p>
            <a:r>
              <a:rPr lang="en-US" dirty="0"/>
              <a:t>The alternative is known as </a:t>
            </a:r>
            <a:r>
              <a:rPr lang="en-US" b="1" dirty="0"/>
              <a:t>write  deferred </a:t>
            </a:r>
            <a:r>
              <a:rPr lang="en-US" dirty="0"/>
              <a:t>or </a:t>
            </a:r>
            <a:r>
              <a:rPr lang="en-US" b="1" dirty="0"/>
              <a:t>write back</a:t>
            </a:r>
            <a:endParaRPr lang="en-US" dirty="0"/>
          </a:p>
          <a:p>
            <a:endParaRPr lang="en-IN" dirty="0"/>
          </a:p>
        </p:txBody>
      </p:sp>
    </p:spTree>
    <p:extLst>
      <p:ext uri="{BB962C8B-B14F-4D97-AF65-F5344CB8AC3E}">
        <p14:creationId xmlns:p14="http://schemas.microsoft.com/office/powerpoint/2010/main" val="4686049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Problem</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10000"/>
          </a:bodyPr>
          <a:lstStyle/>
          <a:p>
            <a:r>
              <a:rPr lang="en-US" dirty="0"/>
              <a:t>In a multi-CPU environment, what happens if CPU 1 has a line in its cache, and then  CPU 2 tries to read a word in the same cache line? </a:t>
            </a:r>
          </a:p>
          <a:p>
            <a:r>
              <a:rPr lang="en-US" dirty="0"/>
              <a:t>In the absence of any special  rules, it, too, would get a copy in its cache</a:t>
            </a:r>
          </a:p>
          <a:p>
            <a:r>
              <a:rPr lang="en-US" dirty="0"/>
              <a:t>In principle, having the same line  cached twice is acceptable</a:t>
            </a:r>
          </a:p>
          <a:p>
            <a:r>
              <a:rPr lang="en-US" dirty="0"/>
              <a:t>Now suppose that CPU 1 modifies the line and then,  immediately thereafter, CPU 2 reads its copy of the line from its cache</a:t>
            </a:r>
          </a:p>
          <a:p>
            <a:r>
              <a:rPr lang="en-US" dirty="0"/>
              <a:t>It will get  </a:t>
            </a:r>
            <a:r>
              <a:rPr lang="en-US" b="1" dirty="0"/>
              <a:t>stale data</a:t>
            </a:r>
            <a:r>
              <a:rPr lang="en-US" dirty="0"/>
              <a:t>, thus violating the contract between the software and memory</a:t>
            </a:r>
          </a:p>
          <a:p>
            <a:r>
              <a:rPr lang="en-US" dirty="0"/>
              <a:t>The program running on CPU 2 will not be happy</a:t>
            </a:r>
          </a:p>
          <a:p>
            <a:r>
              <a:rPr lang="en-US" dirty="0"/>
              <a:t>This problem, known in the literature as the </a:t>
            </a:r>
            <a:r>
              <a:rPr lang="en-US" b="1" dirty="0"/>
              <a:t>cache coherence </a:t>
            </a:r>
            <a:r>
              <a:rPr lang="en-US" dirty="0"/>
              <a:t>or </a:t>
            </a:r>
            <a:r>
              <a:rPr lang="en-US" b="1" dirty="0"/>
              <a:t>cache consistency </a:t>
            </a:r>
            <a:r>
              <a:rPr lang="en-US" dirty="0"/>
              <a:t>problem, is extremely serious</a:t>
            </a:r>
          </a:p>
        </p:txBody>
      </p:sp>
    </p:spTree>
    <p:extLst>
      <p:ext uri="{BB962C8B-B14F-4D97-AF65-F5344CB8AC3E}">
        <p14:creationId xmlns:p14="http://schemas.microsoft.com/office/powerpoint/2010/main" val="29286969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Solution</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20000"/>
          </a:bodyPr>
          <a:lstStyle/>
          <a:p>
            <a:r>
              <a:rPr lang="en-US" dirty="0"/>
              <a:t>In this situation, caching cannot be used,  and bus-oriented multiprocessors would be limited to two or three CPUs</a:t>
            </a:r>
          </a:p>
          <a:p>
            <a:r>
              <a:rPr lang="en-US" dirty="0"/>
              <a:t>As a  consequence of its importance, many solutions have been proposed over the years  </a:t>
            </a:r>
          </a:p>
          <a:p>
            <a:r>
              <a:rPr lang="en-US" dirty="0"/>
              <a:t>Although all these caching algorithms, called </a:t>
            </a:r>
            <a:r>
              <a:rPr lang="en-US" b="1" dirty="0"/>
              <a:t>cache coherence protocols</a:t>
            </a:r>
            <a:r>
              <a:rPr lang="en-US" dirty="0"/>
              <a:t>, differ in the details, all of them  prevent different versions of the same cache line from appearing simultaneously in  two or more caches</a:t>
            </a:r>
          </a:p>
          <a:p>
            <a:r>
              <a:rPr lang="en-US" dirty="0"/>
              <a:t>In all solutions, the cache controller is specially designed to allow it to eavesdrop on the bus, monitoring all bus requests from other CPUs and caches and taking action in certain cases</a:t>
            </a:r>
          </a:p>
          <a:p>
            <a:r>
              <a:rPr lang="en-US" dirty="0"/>
              <a:t>These devices are called </a:t>
            </a:r>
            <a:r>
              <a:rPr lang="en-US" b="1" dirty="0"/>
              <a:t>snooping caches </a:t>
            </a:r>
            <a:r>
              <a:rPr lang="en-US" dirty="0"/>
              <a:t>or sometimes </a:t>
            </a:r>
            <a:r>
              <a:rPr lang="en-US" b="1" dirty="0"/>
              <a:t>snoopy caches </a:t>
            </a:r>
            <a:r>
              <a:rPr lang="en-US" dirty="0"/>
              <a:t>because they ‘‘snoop’’ on the bus</a:t>
            </a:r>
          </a:p>
        </p:txBody>
      </p:sp>
    </p:spTree>
    <p:extLst>
      <p:ext uri="{BB962C8B-B14F-4D97-AF65-F5344CB8AC3E}">
        <p14:creationId xmlns:p14="http://schemas.microsoft.com/office/powerpoint/2010/main" val="262164670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1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IN" dirty="0"/>
              <a:t>Four possible cases</a:t>
            </a:r>
          </a:p>
          <a:p>
            <a:endParaRPr lang="en-IN" dirty="0"/>
          </a:p>
          <a:p>
            <a:endParaRPr lang="en-IN" dirty="0"/>
          </a:p>
          <a:p>
            <a:endParaRPr lang="en-IN" dirty="0"/>
          </a:p>
          <a:p>
            <a:endParaRPr lang="en-IN" dirty="0"/>
          </a:p>
          <a:p>
            <a:endParaRPr lang="en-US" dirty="0"/>
          </a:p>
          <a:p>
            <a:r>
              <a:rPr lang="en-US" dirty="0"/>
              <a:t>When a CPU tries  to read a word that is not in its cache (i.e., a read miss), its cache controller loads  the line containing that word into the cache</a:t>
            </a:r>
          </a:p>
          <a:p>
            <a:r>
              <a:rPr lang="en-US" dirty="0"/>
              <a:t>The line is supplied by the memory,  which in this protocol is always up to date</a:t>
            </a:r>
          </a:p>
          <a:p>
            <a:r>
              <a:rPr lang="en-US" dirty="0"/>
              <a:t>Subsequent reads (i.e., read hits) can  be satisfied out of the cache</a:t>
            </a:r>
            <a:endParaRPr lang="en-IN" dirty="0"/>
          </a:p>
        </p:txBody>
      </p:sp>
      <p:pic>
        <p:nvPicPr>
          <p:cNvPr id="5" name="Picture 4">
            <a:extLst>
              <a:ext uri="{FF2B5EF4-FFF2-40B4-BE49-F238E27FC236}">
                <a16:creationId xmlns:a16="http://schemas.microsoft.com/office/drawing/2014/main" id="{88BB1C01-F223-6DA0-8F4C-AF163C92AB87}"/>
              </a:ext>
            </a:extLst>
          </p:cNvPr>
          <p:cNvPicPr>
            <a:picLocks noChangeAspect="1"/>
          </p:cNvPicPr>
          <p:nvPr/>
        </p:nvPicPr>
        <p:blipFill>
          <a:blip r:embed="rId2"/>
          <a:stretch>
            <a:fillRect/>
          </a:stretch>
        </p:blipFill>
        <p:spPr>
          <a:xfrm>
            <a:off x="2246632" y="2287331"/>
            <a:ext cx="6968360" cy="1853153"/>
          </a:xfrm>
          <a:prstGeom prst="rect">
            <a:avLst/>
          </a:prstGeom>
        </p:spPr>
      </p:pic>
    </p:spTree>
    <p:extLst>
      <p:ext uri="{BB962C8B-B14F-4D97-AF65-F5344CB8AC3E}">
        <p14:creationId xmlns:p14="http://schemas.microsoft.com/office/powerpoint/2010/main" val="11772923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2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On a write miss, the word that has been modified is written to main memory</a:t>
            </a:r>
          </a:p>
          <a:p>
            <a:pPr lvl="1"/>
            <a:r>
              <a:rPr lang="en-US" dirty="0"/>
              <a:t>The line containing the word referenced is not loaded into the cache </a:t>
            </a:r>
          </a:p>
          <a:p>
            <a:r>
              <a:rPr lang="en-US" dirty="0"/>
              <a:t>On a write  hit, the cache is updated and the word is written through to main memory in addition</a:t>
            </a:r>
          </a:p>
          <a:p>
            <a:pPr lvl="1"/>
            <a:r>
              <a:rPr lang="en-US" dirty="0"/>
              <a:t>The essence of this protocol is that all write operations result in the word  being written going through to memory to keep memory up to date at all times</a:t>
            </a:r>
          </a:p>
        </p:txBody>
      </p:sp>
    </p:spTree>
    <p:extLst>
      <p:ext uri="{BB962C8B-B14F-4D97-AF65-F5344CB8AC3E}">
        <p14:creationId xmlns:p14="http://schemas.microsoft.com/office/powerpoint/2010/main" val="404665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9893-0259-8BCE-C6C3-B818735EB468}"/>
              </a:ext>
            </a:extLst>
          </p:cNvPr>
          <p:cNvSpPr>
            <a:spLocks noGrp="1"/>
          </p:cNvSpPr>
          <p:nvPr>
            <p:ph type="title"/>
          </p:nvPr>
        </p:nvSpPr>
        <p:spPr/>
        <p:txBody>
          <a:bodyPr/>
          <a:lstStyle/>
          <a:p>
            <a:r>
              <a:rPr lang="en-IN" dirty="0"/>
              <a:t>Computer Bus</a:t>
            </a:r>
          </a:p>
        </p:txBody>
      </p:sp>
      <p:sp>
        <p:nvSpPr>
          <p:cNvPr id="3" name="Content Placeholder 2">
            <a:extLst>
              <a:ext uri="{FF2B5EF4-FFF2-40B4-BE49-F238E27FC236}">
                <a16:creationId xmlns:a16="http://schemas.microsoft.com/office/drawing/2014/main" id="{931C390A-19F4-FE4B-C5BE-481047247AC4}"/>
              </a:ext>
            </a:extLst>
          </p:cNvPr>
          <p:cNvSpPr>
            <a:spLocks noGrp="1"/>
          </p:cNvSpPr>
          <p:nvPr>
            <p:ph idx="1"/>
          </p:nvPr>
        </p:nvSpPr>
        <p:spPr/>
        <p:txBody>
          <a:bodyPr>
            <a:normAutofit lnSpcReduction="10000"/>
          </a:bodyPr>
          <a:lstStyle/>
          <a:p>
            <a:r>
              <a:rPr lang="en-IN" dirty="0"/>
              <a:t>The </a:t>
            </a:r>
            <a:r>
              <a:rPr lang="en-IN" b="1" dirty="0"/>
              <a:t>computer bus</a:t>
            </a:r>
            <a:r>
              <a:rPr lang="en-IN" dirty="0"/>
              <a:t> is a communication link (set of wires) used inside a computer to send data, addresses, control signals, and power to various hardware components</a:t>
            </a:r>
          </a:p>
          <a:p>
            <a:r>
              <a:rPr lang="en-IN" dirty="0"/>
              <a:t>Buses connect various hardware components to each other</a:t>
            </a:r>
          </a:p>
          <a:p>
            <a:r>
              <a:rPr lang="en-IN" dirty="0"/>
              <a:t>Bus types</a:t>
            </a:r>
          </a:p>
          <a:p>
            <a:pPr lvl="1"/>
            <a:r>
              <a:rPr lang="en-IN" b="1" dirty="0"/>
              <a:t>Address bus</a:t>
            </a:r>
            <a:r>
              <a:rPr lang="en-IN" dirty="0"/>
              <a:t>: Connects CPU to RAM, used for specifying memory addresses for reading or writing of data</a:t>
            </a:r>
          </a:p>
          <a:p>
            <a:pPr lvl="1"/>
            <a:r>
              <a:rPr lang="en-IN" b="1" dirty="0"/>
              <a:t>Data bus</a:t>
            </a:r>
            <a:r>
              <a:rPr lang="en-IN" dirty="0"/>
              <a:t>: Connects CPU to RAM, specifies data to be written or contains data that was read</a:t>
            </a:r>
          </a:p>
          <a:p>
            <a:pPr lvl="1"/>
            <a:r>
              <a:rPr lang="en-IN" b="1" dirty="0"/>
              <a:t>Control bus</a:t>
            </a:r>
            <a:r>
              <a:rPr lang="en-IN" dirty="0"/>
              <a:t>: Connects CPU to RAM for passing control signals</a:t>
            </a:r>
          </a:p>
          <a:p>
            <a:r>
              <a:rPr lang="en-IN" dirty="0"/>
              <a:t>Address bus + Data bus + Control bus = </a:t>
            </a:r>
            <a:r>
              <a:rPr lang="en-IN" b="1" dirty="0"/>
              <a:t>System bus</a:t>
            </a:r>
          </a:p>
        </p:txBody>
      </p:sp>
    </p:spTree>
    <p:extLst>
      <p:ext uri="{BB962C8B-B14F-4D97-AF65-F5344CB8AC3E}">
        <p14:creationId xmlns:p14="http://schemas.microsoft.com/office/powerpoint/2010/main" val="355346786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3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Now let us look at all these actions again, but this time from the snooper’s  point of view, shown in the right-hand column of the table </a:t>
            </a:r>
          </a:p>
          <a:p>
            <a:r>
              <a:rPr lang="en-US" dirty="0"/>
              <a:t>Let us call the cache  performing the actions cache 1 and the snooping cache; cache 2</a:t>
            </a:r>
          </a:p>
          <a:p>
            <a:r>
              <a:rPr lang="en-US" dirty="0"/>
              <a:t>When cache 1  misses on a read, it makes a bus request to fetch a line from memory</a:t>
            </a:r>
          </a:p>
          <a:p>
            <a:pPr lvl="1"/>
            <a:r>
              <a:rPr lang="en-US" dirty="0"/>
              <a:t>Cache 2 sees  this but does nothing</a:t>
            </a:r>
          </a:p>
          <a:p>
            <a:r>
              <a:rPr lang="en-US" dirty="0"/>
              <a:t>When cache 1 has a read hit, the request is satisfied locally,  and no bus request occurs, so cache 2 is not aware of cache 1’s read hits</a:t>
            </a:r>
          </a:p>
        </p:txBody>
      </p:sp>
    </p:spTree>
    <p:extLst>
      <p:ext uri="{BB962C8B-B14F-4D97-AF65-F5344CB8AC3E}">
        <p14:creationId xmlns:p14="http://schemas.microsoft.com/office/powerpoint/2010/main" val="15446389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4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US" dirty="0"/>
              <a:t>Writes are more interesting</a:t>
            </a:r>
          </a:p>
          <a:p>
            <a:r>
              <a:rPr lang="en-US" dirty="0"/>
              <a:t>If CPU 1 does a write, cache 1 will make a write  request on the bus, both on misses and on hits</a:t>
            </a:r>
          </a:p>
          <a:p>
            <a:pPr lvl="1"/>
            <a:r>
              <a:rPr lang="en-US" dirty="0"/>
              <a:t>On all writes, cache 2 checks to see  whether it has the word being written</a:t>
            </a:r>
          </a:p>
          <a:p>
            <a:pPr lvl="1"/>
            <a:r>
              <a:rPr lang="en-US" dirty="0"/>
              <a:t>If not, from its point of view this is a remote request/write miss and it does nothing </a:t>
            </a:r>
          </a:p>
          <a:p>
            <a:r>
              <a:rPr lang="en-US" dirty="0"/>
              <a:t>Now suppose that cache 1 writes a word that is present in cache 2’s cache (remote request/write hit)</a:t>
            </a:r>
          </a:p>
          <a:p>
            <a:pPr lvl="1"/>
            <a:r>
              <a:rPr lang="en-US" dirty="0"/>
              <a:t>If cache 2 does nothing, it will have stale data, so it marks  the cache entry containing the newly modified word as being invalid</a:t>
            </a:r>
          </a:p>
          <a:p>
            <a:pPr lvl="1"/>
            <a:r>
              <a:rPr lang="en-US" dirty="0"/>
              <a:t>In effect, it  removes the item from the cache</a:t>
            </a:r>
          </a:p>
          <a:p>
            <a:pPr lvl="1"/>
            <a:r>
              <a:rPr lang="en-US" dirty="0"/>
              <a:t>Because all caches snoop on all bus requests,  whenever a word is written, the net effect is to update it in the originator’s cache,  update it in memory, and purge it from all the other caches</a:t>
            </a:r>
          </a:p>
          <a:p>
            <a:pPr lvl="1"/>
            <a:r>
              <a:rPr lang="en-US" dirty="0"/>
              <a:t>In this way, inconsistent versions are prevented </a:t>
            </a:r>
          </a:p>
        </p:txBody>
      </p:sp>
    </p:spTree>
    <p:extLst>
      <p:ext uri="{BB962C8B-B14F-4D97-AF65-F5344CB8AC3E}">
        <p14:creationId xmlns:p14="http://schemas.microsoft.com/office/powerpoint/2010/main" val="42341104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335B-0391-78F3-33DD-5D127D1A0938}"/>
              </a:ext>
            </a:extLst>
          </p:cNvPr>
          <p:cNvSpPr>
            <a:spLocks noGrp="1"/>
          </p:cNvSpPr>
          <p:nvPr>
            <p:ph type="title"/>
          </p:nvPr>
        </p:nvSpPr>
        <p:spPr/>
        <p:txBody>
          <a:bodyPr/>
          <a:lstStyle/>
          <a:p>
            <a:r>
              <a:rPr lang="en-IN" dirty="0"/>
              <a:t>Memory Interleaving</a:t>
            </a:r>
          </a:p>
        </p:txBody>
      </p:sp>
      <p:sp>
        <p:nvSpPr>
          <p:cNvPr id="3" name="Content Placeholder 2">
            <a:extLst>
              <a:ext uri="{FF2B5EF4-FFF2-40B4-BE49-F238E27FC236}">
                <a16:creationId xmlns:a16="http://schemas.microsoft.com/office/drawing/2014/main" id="{F2BC4F0A-9B7A-F78F-7357-409A952C9A7E}"/>
              </a:ext>
            </a:extLst>
          </p:cNvPr>
          <p:cNvSpPr>
            <a:spLocks noGrp="1"/>
          </p:cNvSpPr>
          <p:nvPr>
            <p:ph idx="1"/>
          </p:nvPr>
        </p:nvSpPr>
        <p:spPr/>
        <p:txBody>
          <a:bodyPr/>
          <a:lstStyle/>
          <a:p>
            <a:r>
              <a:rPr lang="en-IN" dirty="0"/>
              <a:t>Used to access more memory words in a single memory read operation</a:t>
            </a:r>
          </a:p>
          <a:p>
            <a:r>
              <a:rPr lang="en-IN" dirty="0"/>
              <a:t>Memory can be partitioned into N different memory modules (i.e. memory banks)</a:t>
            </a:r>
          </a:p>
          <a:p>
            <a:r>
              <a:rPr lang="en-IN" dirty="0"/>
              <a:t>These N accesses can be carried out simultaneously</a:t>
            </a:r>
          </a:p>
          <a:p>
            <a:r>
              <a:rPr lang="en-IN" dirty="0"/>
              <a:t>Pipeline concept is used</a:t>
            </a:r>
          </a:p>
          <a:p>
            <a:r>
              <a:rPr lang="en-IN" dirty="0"/>
              <a:t>Key idea: It is faster to read from multiple memory modules one after the other, rather than from a single memory module</a:t>
            </a:r>
          </a:p>
          <a:p>
            <a:endParaRPr lang="en-IN" dirty="0"/>
          </a:p>
        </p:txBody>
      </p:sp>
    </p:spTree>
    <p:extLst>
      <p:ext uri="{BB962C8B-B14F-4D97-AF65-F5344CB8AC3E}">
        <p14:creationId xmlns:p14="http://schemas.microsoft.com/office/powerpoint/2010/main" val="22380433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E71E-F555-C696-8501-2B9FC9D23F05}"/>
              </a:ext>
            </a:extLst>
          </p:cNvPr>
          <p:cNvSpPr>
            <a:spLocks noGrp="1"/>
          </p:cNvSpPr>
          <p:nvPr>
            <p:ph type="title"/>
          </p:nvPr>
        </p:nvSpPr>
        <p:spPr/>
        <p:txBody>
          <a:bodyPr/>
          <a:lstStyle/>
          <a:p>
            <a:r>
              <a:rPr lang="en-IN" dirty="0"/>
              <a:t>Memory Interleaving Example</a:t>
            </a:r>
          </a:p>
        </p:txBody>
      </p:sp>
      <p:sp>
        <p:nvSpPr>
          <p:cNvPr id="3" name="Content Placeholder 2">
            <a:extLst>
              <a:ext uri="{FF2B5EF4-FFF2-40B4-BE49-F238E27FC236}">
                <a16:creationId xmlns:a16="http://schemas.microsoft.com/office/drawing/2014/main" id="{2DB4DC6E-D75B-A15E-A3BE-E45D649DE629}"/>
              </a:ext>
            </a:extLst>
          </p:cNvPr>
          <p:cNvSpPr>
            <a:spLocks noGrp="1"/>
          </p:cNvSpPr>
          <p:nvPr>
            <p:ph idx="1"/>
          </p:nvPr>
        </p:nvSpPr>
        <p:spPr/>
        <p:txBody>
          <a:bodyPr>
            <a:normAutofit/>
          </a:bodyPr>
          <a:lstStyle/>
          <a:p>
            <a:r>
              <a:rPr lang="en-IN" dirty="0"/>
              <a:t>Suppose we decide to use 4 interleaved memory modules </a:t>
            </a:r>
          </a:p>
          <a:p>
            <a:pPr lvl="1"/>
            <a:r>
              <a:rPr lang="en-IN" dirty="0"/>
              <a:t>Module 0 will contain memory addresses 0, 4, 8, 12, 16, …</a:t>
            </a:r>
          </a:p>
          <a:p>
            <a:pPr lvl="1"/>
            <a:r>
              <a:rPr lang="en-IN" dirty="0"/>
              <a:t>Module 1 will contain memory addresses 1, 5, 9, 13, 17, …</a:t>
            </a:r>
          </a:p>
          <a:p>
            <a:pPr lvl="1"/>
            <a:r>
              <a:rPr lang="en-IN" dirty="0"/>
              <a:t>Module 2 will contain memory addresses 2, 6, 10, 14, 18, …</a:t>
            </a:r>
          </a:p>
          <a:p>
            <a:pPr lvl="1"/>
            <a:r>
              <a:rPr lang="en-IN" dirty="0"/>
              <a:t>Module 3 will contain memory addresses 3, 7, 11, 15, 19, …</a:t>
            </a:r>
          </a:p>
          <a:p>
            <a:pPr lvl="1"/>
            <a:endParaRPr lang="en-IN" dirty="0"/>
          </a:p>
          <a:p>
            <a:r>
              <a:rPr lang="en-IN" dirty="0"/>
              <a:t>Advantage: The CPU can read memory modules one after the other quickly to access data. For example, suppose an instruction needs data from memory locations 2 to 9. The CPU can quickly go to memory module 2, then to 3, then to 1, then to 2 again, etc</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CB05DC-C2BB-27A4-069F-4C3EB3CEDC5F}"/>
                  </a:ext>
                </a:extLst>
              </p14:cNvPr>
              <p14:cNvContentPartPr/>
              <p14:nvPr/>
            </p14:nvContentPartPr>
            <p14:xfrm>
              <a:off x="6718449" y="2342213"/>
              <a:ext cx="178200" cy="1385640"/>
            </p14:xfrm>
          </p:contentPart>
        </mc:Choice>
        <mc:Fallback xmlns="">
          <p:pic>
            <p:nvPicPr>
              <p:cNvPr id="4" name="Ink 3">
                <a:extLst>
                  <a:ext uri="{FF2B5EF4-FFF2-40B4-BE49-F238E27FC236}">
                    <a16:creationId xmlns:a16="http://schemas.microsoft.com/office/drawing/2014/main" id="{9DCB05DC-C2BB-27A4-069F-4C3EB3CEDC5F}"/>
                  </a:ext>
                </a:extLst>
              </p:cNvPr>
              <p:cNvPicPr/>
              <p:nvPr/>
            </p:nvPicPr>
            <p:blipFill>
              <a:blip r:embed="rId3"/>
              <a:stretch>
                <a:fillRect/>
              </a:stretch>
            </p:blipFill>
            <p:spPr>
              <a:xfrm>
                <a:off x="6664449" y="2234213"/>
                <a:ext cx="28584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D4BE99E-5194-A021-A7E1-7ECAFCB10445}"/>
                  </a:ext>
                </a:extLst>
              </p14:cNvPr>
              <p14:cNvContentPartPr/>
              <p14:nvPr/>
            </p14:nvContentPartPr>
            <p14:xfrm>
              <a:off x="7005009" y="2198213"/>
              <a:ext cx="281880" cy="1584000"/>
            </p14:xfrm>
          </p:contentPart>
        </mc:Choice>
        <mc:Fallback xmlns="">
          <p:pic>
            <p:nvPicPr>
              <p:cNvPr id="6" name="Ink 5">
                <a:extLst>
                  <a:ext uri="{FF2B5EF4-FFF2-40B4-BE49-F238E27FC236}">
                    <a16:creationId xmlns:a16="http://schemas.microsoft.com/office/drawing/2014/main" id="{6D4BE99E-5194-A021-A7E1-7ECAFCB10445}"/>
                  </a:ext>
                </a:extLst>
              </p:cNvPr>
              <p:cNvPicPr/>
              <p:nvPr/>
            </p:nvPicPr>
            <p:blipFill>
              <a:blip r:embed="rId5"/>
              <a:stretch>
                <a:fillRect/>
              </a:stretch>
            </p:blipFill>
            <p:spPr>
              <a:xfrm>
                <a:off x="7000689" y="2193893"/>
                <a:ext cx="290520" cy="159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9CF931D-FE2A-0C3F-AC8A-F36A6FDB9E4E}"/>
                  </a:ext>
                </a:extLst>
              </p14:cNvPr>
              <p14:cNvContentPartPr/>
              <p14:nvPr/>
            </p14:nvContentPartPr>
            <p14:xfrm>
              <a:off x="7366449" y="2280293"/>
              <a:ext cx="196920" cy="1405080"/>
            </p14:xfrm>
          </p:contentPart>
        </mc:Choice>
        <mc:Fallback xmlns="">
          <p:pic>
            <p:nvPicPr>
              <p:cNvPr id="7" name="Ink 6">
                <a:extLst>
                  <a:ext uri="{FF2B5EF4-FFF2-40B4-BE49-F238E27FC236}">
                    <a16:creationId xmlns:a16="http://schemas.microsoft.com/office/drawing/2014/main" id="{79CF931D-FE2A-0C3F-AC8A-F36A6FDB9E4E}"/>
                  </a:ext>
                </a:extLst>
              </p:cNvPr>
              <p:cNvPicPr/>
              <p:nvPr/>
            </p:nvPicPr>
            <p:blipFill>
              <a:blip r:embed="rId7"/>
              <a:stretch>
                <a:fillRect/>
              </a:stretch>
            </p:blipFill>
            <p:spPr>
              <a:xfrm>
                <a:off x="7312449" y="2172653"/>
                <a:ext cx="304560" cy="162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B44C10E-303D-3852-44CB-F2615701DA7C}"/>
                  </a:ext>
                </a:extLst>
              </p14:cNvPr>
              <p14:cNvContentPartPr/>
              <p14:nvPr/>
            </p14:nvContentPartPr>
            <p14:xfrm>
              <a:off x="7600089" y="2207213"/>
              <a:ext cx="588960" cy="1688760"/>
            </p14:xfrm>
          </p:contentPart>
        </mc:Choice>
        <mc:Fallback xmlns="">
          <p:pic>
            <p:nvPicPr>
              <p:cNvPr id="8" name="Ink 7">
                <a:extLst>
                  <a:ext uri="{FF2B5EF4-FFF2-40B4-BE49-F238E27FC236}">
                    <a16:creationId xmlns:a16="http://schemas.microsoft.com/office/drawing/2014/main" id="{5B44C10E-303D-3852-44CB-F2615701DA7C}"/>
                  </a:ext>
                </a:extLst>
              </p:cNvPr>
              <p:cNvPicPr/>
              <p:nvPr/>
            </p:nvPicPr>
            <p:blipFill>
              <a:blip r:embed="rId9"/>
              <a:stretch>
                <a:fillRect/>
              </a:stretch>
            </p:blipFill>
            <p:spPr>
              <a:xfrm>
                <a:off x="7595769" y="2202893"/>
                <a:ext cx="59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D4899F4-AA1C-0260-D51B-C13489C77A80}"/>
                  </a:ext>
                </a:extLst>
              </p14:cNvPr>
              <p14:cNvContentPartPr/>
              <p14:nvPr/>
            </p14:nvContentPartPr>
            <p14:xfrm>
              <a:off x="8116689" y="2321693"/>
              <a:ext cx="326160" cy="1407960"/>
            </p14:xfrm>
          </p:contentPart>
        </mc:Choice>
        <mc:Fallback xmlns="">
          <p:pic>
            <p:nvPicPr>
              <p:cNvPr id="9" name="Ink 8">
                <a:extLst>
                  <a:ext uri="{FF2B5EF4-FFF2-40B4-BE49-F238E27FC236}">
                    <a16:creationId xmlns:a16="http://schemas.microsoft.com/office/drawing/2014/main" id="{6D4899F4-AA1C-0260-D51B-C13489C77A80}"/>
                  </a:ext>
                </a:extLst>
              </p:cNvPr>
              <p:cNvPicPr/>
              <p:nvPr/>
            </p:nvPicPr>
            <p:blipFill>
              <a:blip r:embed="rId11"/>
              <a:stretch>
                <a:fillRect/>
              </a:stretch>
            </p:blipFill>
            <p:spPr>
              <a:xfrm>
                <a:off x="8062689" y="2214053"/>
                <a:ext cx="433800" cy="1623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86A2946-988C-2127-1379-6BA8D247FDC7}"/>
                  </a:ext>
                </a:extLst>
              </p14:cNvPr>
              <p14:cNvContentPartPr/>
              <p14:nvPr/>
            </p14:nvContentPartPr>
            <p14:xfrm>
              <a:off x="8119569" y="2660813"/>
              <a:ext cx="177840" cy="300240"/>
            </p14:xfrm>
          </p:contentPart>
        </mc:Choice>
        <mc:Fallback xmlns="">
          <p:pic>
            <p:nvPicPr>
              <p:cNvPr id="10" name="Ink 9">
                <a:extLst>
                  <a:ext uri="{FF2B5EF4-FFF2-40B4-BE49-F238E27FC236}">
                    <a16:creationId xmlns:a16="http://schemas.microsoft.com/office/drawing/2014/main" id="{E86A2946-988C-2127-1379-6BA8D247FDC7}"/>
                  </a:ext>
                </a:extLst>
              </p:cNvPr>
              <p:cNvPicPr/>
              <p:nvPr/>
            </p:nvPicPr>
            <p:blipFill>
              <a:blip r:embed="rId13"/>
              <a:stretch>
                <a:fillRect/>
              </a:stretch>
            </p:blipFill>
            <p:spPr>
              <a:xfrm>
                <a:off x="8065569" y="2552813"/>
                <a:ext cx="2854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2292977-BF93-B767-00F9-D71CFAF22A1D}"/>
                  </a:ext>
                </a:extLst>
              </p14:cNvPr>
              <p14:cNvContentPartPr/>
              <p14:nvPr/>
            </p14:nvContentPartPr>
            <p14:xfrm>
              <a:off x="8371569" y="2897333"/>
              <a:ext cx="207360" cy="781200"/>
            </p14:xfrm>
          </p:contentPart>
        </mc:Choice>
        <mc:Fallback xmlns="">
          <p:pic>
            <p:nvPicPr>
              <p:cNvPr id="11" name="Ink 10">
                <a:extLst>
                  <a:ext uri="{FF2B5EF4-FFF2-40B4-BE49-F238E27FC236}">
                    <a16:creationId xmlns:a16="http://schemas.microsoft.com/office/drawing/2014/main" id="{C2292977-BF93-B767-00F9-D71CFAF22A1D}"/>
                  </a:ext>
                </a:extLst>
              </p:cNvPr>
              <p:cNvPicPr/>
              <p:nvPr/>
            </p:nvPicPr>
            <p:blipFill>
              <a:blip r:embed="rId15"/>
              <a:stretch>
                <a:fillRect/>
              </a:stretch>
            </p:blipFill>
            <p:spPr>
              <a:xfrm>
                <a:off x="8317569" y="2789333"/>
                <a:ext cx="315000" cy="99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5397BB7-F4EE-D46B-BF47-A7FAB82E07A7}"/>
                  </a:ext>
                </a:extLst>
              </p14:cNvPr>
              <p14:cNvContentPartPr/>
              <p14:nvPr/>
            </p14:nvContentPartPr>
            <p14:xfrm>
              <a:off x="8301009" y="2640293"/>
              <a:ext cx="101520" cy="625680"/>
            </p14:xfrm>
          </p:contentPart>
        </mc:Choice>
        <mc:Fallback xmlns="">
          <p:pic>
            <p:nvPicPr>
              <p:cNvPr id="12" name="Ink 11">
                <a:extLst>
                  <a:ext uri="{FF2B5EF4-FFF2-40B4-BE49-F238E27FC236}">
                    <a16:creationId xmlns:a16="http://schemas.microsoft.com/office/drawing/2014/main" id="{B5397BB7-F4EE-D46B-BF47-A7FAB82E07A7}"/>
                  </a:ext>
                </a:extLst>
              </p:cNvPr>
              <p:cNvPicPr/>
              <p:nvPr/>
            </p:nvPicPr>
            <p:blipFill>
              <a:blip r:embed="rId17"/>
              <a:stretch>
                <a:fillRect/>
              </a:stretch>
            </p:blipFill>
            <p:spPr>
              <a:xfrm>
                <a:off x="8247369" y="2532653"/>
                <a:ext cx="209160" cy="841320"/>
              </a:xfrm>
              <a:prstGeom prst="rect">
                <a:avLst/>
              </a:prstGeom>
            </p:spPr>
          </p:pic>
        </mc:Fallback>
      </mc:AlternateContent>
    </p:spTree>
    <p:extLst>
      <p:ext uri="{BB962C8B-B14F-4D97-AF65-F5344CB8AC3E}">
        <p14:creationId xmlns:p14="http://schemas.microsoft.com/office/powerpoint/2010/main" val="34625418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BE686-418E-7712-17D7-CD5280DD72FF}"/>
              </a:ext>
            </a:extLst>
          </p:cNvPr>
          <p:cNvSpPr>
            <a:spLocks noGrp="1"/>
          </p:cNvSpPr>
          <p:nvPr>
            <p:ph type="title"/>
          </p:nvPr>
        </p:nvSpPr>
        <p:spPr/>
        <p:txBody>
          <a:bodyPr/>
          <a:lstStyle/>
          <a:p>
            <a:r>
              <a:rPr lang="en-IN" dirty="0"/>
              <a:t>Virtual Memory and Paging</a:t>
            </a:r>
          </a:p>
        </p:txBody>
      </p:sp>
      <p:sp>
        <p:nvSpPr>
          <p:cNvPr id="5" name="Text Placeholder 4">
            <a:extLst>
              <a:ext uri="{FF2B5EF4-FFF2-40B4-BE49-F238E27FC236}">
                <a16:creationId xmlns:a16="http://schemas.microsoft.com/office/drawing/2014/main" id="{052C8262-AB52-01F3-48C0-D77416EC84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127800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lstStyle/>
          <a:p>
            <a:r>
              <a:rPr lang="en-IN" dirty="0"/>
              <a:t>Consider a computer that has 16-bit memory addresses, but actual physical memory of 4096 words</a:t>
            </a:r>
          </a:p>
          <a:p>
            <a:r>
              <a:rPr lang="en-IN" dirty="0"/>
              <a:t>Real-life example: Suppose we have kept a capacity of 20 digits in the phone number, but actually phone numbers are only of 10 digits</a:t>
            </a:r>
          </a:p>
          <a:p>
            <a:r>
              <a:rPr lang="en-IN" dirty="0"/>
              <a:t>Let us take a similar example for computer memory</a:t>
            </a:r>
          </a:p>
        </p:txBody>
      </p:sp>
    </p:spTree>
    <p:extLst>
      <p:ext uri="{BB962C8B-B14F-4D97-AF65-F5344CB8AC3E}">
        <p14:creationId xmlns:p14="http://schemas.microsoft.com/office/powerpoint/2010/main" val="36022132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normAutofit/>
          </a:bodyPr>
          <a:lstStyle/>
          <a:p>
            <a:r>
              <a:rPr lang="en-IN" dirty="0"/>
              <a:t>Suppose we have a 16-bit computer </a:t>
            </a:r>
          </a:p>
          <a:p>
            <a:r>
              <a:rPr lang="en-IN" dirty="0"/>
              <a:t>This means that the computer has 16 wires between the CPU and the main memory of the computer </a:t>
            </a:r>
          </a:p>
          <a:p>
            <a:r>
              <a:rPr lang="en-IN" dirty="0"/>
              <a:t>So, the actual </a:t>
            </a:r>
            <a:r>
              <a:rPr lang="en-IN" i="1" dirty="0"/>
              <a:t>addressable</a:t>
            </a:r>
            <a:r>
              <a:rPr lang="en-IN" dirty="0"/>
              <a:t> addresses (2</a:t>
            </a:r>
            <a:r>
              <a:rPr lang="en-IN" baseline="30000" dirty="0"/>
              <a:t>16</a:t>
            </a:r>
            <a:r>
              <a:rPr lang="en-IN" dirty="0"/>
              <a:t>) are 65,536</a:t>
            </a:r>
          </a:p>
          <a:p>
            <a:r>
              <a:rPr lang="en-IN" dirty="0"/>
              <a:t>But suppose the main memory only has 4096 memory locations</a:t>
            </a:r>
          </a:p>
          <a:p>
            <a:r>
              <a:rPr lang="en-IN" dirty="0"/>
              <a:t>Result: Memory addresses from 4096 to 65,535 are useless for us</a:t>
            </a:r>
          </a:p>
          <a:p>
            <a:r>
              <a:rPr lang="en-IN" dirty="0"/>
              <a:t>See next slide</a:t>
            </a:r>
          </a:p>
          <a:p>
            <a:endParaRPr lang="en-IN" dirty="0"/>
          </a:p>
          <a:p>
            <a:endParaRPr lang="en-IN" dirty="0"/>
          </a:p>
        </p:txBody>
      </p:sp>
    </p:spTree>
    <p:extLst>
      <p:ext uri="{BB962C8B-B14F-4D97-AF65-F5344CB8AC3E}">
        <p14:creationId xmlns:p14="http://schemas.microsoft.com/office/powerpoint/2010/main" val="18593068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D0F-C1E9-A1EF-416E-C5B73BC206CF}"/>
              </a:ext>
            </a:extLst>
          </p:cNvPr>
          <p:cNvSpPr>
            <a:spLocks noGrp="1"/>
          </p:cNvSpPr>
          <p:nvPr>
            <p:ph type="title"/>
          </p:nvPr>
        </p:nvSpPr>
        <p:spPr/>
        <p:txBody>
          <a:bodyPr/>
          <a:lstStyle/>
          <a:p>
            <a:r>
              <a:rPr lang="en-IN" dirty="0"/>
              <a:t>Main Memory and Addressable Memory</a:t>
            </a:r>
          </a:p>
        </p:txBody>
      </p:sp>
      <p:sp>
        <p:nvSpPr>
          <p:cNvPr id="4" name="TextBox 3">
            <a:extLst>
              <a:ext uri="{FF2B5EF4-FFF2-40B4-BE49-F238E27FC236}">
                <a16:creationId xmlns:a16="http://schemas.microsoft.com/office/drawing/2014/main" id="{B221BE68-C969-481C-1DD6-ACBE9D7E1561}"/>
              </a:ext>
            </a:extLst>
          </p:cNvPr>
          <p:cNvSpPr txBox="1"/>
          <p:nvPr/>
        </p:nvSpPr>
        <p:spPr>
          <a:xfrm>
            <a:off x="1387011" y="3595955"/>
            <a:ext cx="2619910" cy="1754326"/>
          </a:xfrm>
          <a:prstGeom prst="rect">
            <a:avLst/>
          </a:prstGeom>
          <a:solidFill>
            <a:schemeClr val="accent2">
              <a:lumMod val="60000"/>
              <a:lumOff val="40000"/>
            </a:schemeClr>
          </a:solidFill>
        </p:spPr>
        <p:txBody>
          <a:bodyPr wrap="square" rtlCol="0">
            <a:spAutoFit/>
          </a:bodyPr>
          <a:lstStyle/>
          <a:p>
            <a:r>
              <a:rPr lang="en-IN" b="1" dirty="0"/>
              <a:t>Memory address 4095</a:t>
            </a:r>
          </a:p>
          <a:p>
            <a:r>
              <a:rPr lang="en-IN" b="1" dirty="0"/>
              <a:t>Memory address 4094</a:t>
            </a:r>
          </a:p>
          <a:p>
            <a:r>
              <a:rPr lang="en-IN" b="1" dirty="0"/>
              <a:t>…</a:t>
            </a:r>
          </a:p>
          <a:p>
            <a:r>
              <a:rPr lang="en-IN" b="1" dirty="0"/>
              <a:t>…</a:t>
            </a:r>
          </a:p>
          <a:p>
            <a:r>
              <a:rPr lang="en-IN" b="1" dirty="0"/>
              <a:t>…</a:t>
            </a:r>
          </a:p>
          <a:p>
            <a:r>
              <a:rPr lang="en-IN" b="1" dirty="0"/>
              <a:t>Memory address 0</a:t>
            </a:r>
          </a:p>
        </p:txBody>
      </p:sp>
      <p:sp>
        <p:nvSpPr>
          <p:cNvPr id="7" name="Content Placeholder 6">
            <a:extLst>
              <a:ext uri="{FF2B5EF4-FFF2-40B4-BE49-F238E27FC236}">
                <a16:creationId xmlns:a16="http://schemas.microsoft.com/office/drawing/2014/main" id="{DB3C9724-78FB-7D4E-5525-5F0F7A5137EC}"/>
              </a:ext>
            </a:extLst>
          </p:cNvPr>
          <p:cNvSpPr>
            <a:spLocks noGrp="1"/>
          </p:cNvSpPr>
          <p:nvPr>
            <p:ph idx="1"/>
          </p:nvPr>
        </p:nvSpPr>
        <p:spPr/>
        <p:txBody>
          <a:bodyPr/>
          <a:lstStyle/>
          <a:p>
            <a:endParaRPr lang="en-IN" dirty="0"/>
          </a:p>
        </p:txBody>
      </p:sp>
      <p:sp>
        <p:nvSpPr>
          <p:cNvPr id="8" name="TextBox 7">
            <a:extLst>
              <a:ext uri="{FF2B5EF4-FFF2-40B4-BE49-F238E27FC236}">
                <a16:creationId xmlns:a16="http://schemas.microsoft.com/office/drawing/2014/main" id="{EBC1E1D8-979F-0954-C2EC-E8E8645F05A0}"/>
              </a:ext>
            </a:extLst>
          </p:cNvPr>
          <p:cNvSpPr txBox="1"/>
          <p:nvPr/>
        </p:nvSpPr>
        <p:spPr>
          <a:xfrm>
            <a:off x="5537770" y="1953031"/>
            <a:ext cx="2691830" cy="3416320"/>
          </a:xfrm>
          <a:prstGeom prst="rect">
            <a:avLst/>
          </a:prstGeom>
          <a:solidFill>
            <a:srgbClr val="7030A0"/>
          </a:solidFill>
        </p:spPr>
        <p:txBody>
          <a:bodyPr wrap="square" rtlCol="0">
            <a:spAutoFit/>
          </a:bodyPr>
          <a:lstStyle/>
          <a:p>
            <a:r>
              <a:rPr lang="en-IN" b="1" dirty="0">
                <a:solidFill>
                  <a:schemeClr val="bg1"/>
                </a:solidFill>
              </a:rPr>
              <a:t>Memory address 65535</a:t>
            </a:r>
          </a:p>
          <a:p>
            <a:r>
              <a:rPr lang="en-IN" b="1" dirty="0">
                <a:solidFill>
                  <a:schemeClr val="bg1"/>
                </a:solidFill>
              </a:rPr>
              <a:t>Memory address 65534</a:t>
            </a:r>
          </a:p>
          <a:p>
            <a:r>
              <a:rPr lang="en-IN" b="1" dirty="0">
                <a:solidFill>
                  <a:schemeClr val="bg1"/>
                </a:solidFill>
              </a:rPr>
              <a:t>…</a:t>
            </a:r>
          </a:p>
          <a:p>
            <a:r>
              <a:rPr lang="en-IN" b="1" dirty="0">
                <a:solidFill>
                  <a:schemeClr val="bg1"/>
                </a:solidFill>
              </a:rPr>
              <a:t>…</a:t>
            </a:r>
          </a:p>
          <a:p>
            <a:endParaRPr lang="en-IN" b="1" dirty="0">
              <a:solidFill>
                <a:schemeClr val="bg1"/>
              </a:solidFill>
            </a:endParaRPr>
          </a:p>
          <a:p>
            <a:endParaRPr lang="en-IN" b="1" dirty="0">
              <a:solidFill>
                <a:schemeClr val="bg1"/>
              </a:solidFill>
            </a:endParaRPr>
          </a:p>
          <a:p>
            <a:r>
              <a:rPr lang="en-IN" b="1" dirty="0">
                <a:solidFill>
                  <a:schemeClr val="bg1"/>
                </a:solidFill>
              </a:rPr>
              <a:t>Memory address 4095</a:t>
            </a:r>
          </a:p>
          <a:p>
            <a:endParaRPr lang="en-IN" b="1" dirty="0">
              <a:solidFill>
                <a:schemeClr val="bg1"/>
              </a:solidFill>
            </a:endParaRPr>
          </a:p>
          <a:p>
            <a:endParaRPr lang="en-IN" b="1" dirty="0">
              <a:solidFill>
                <a:schemeClr val="bg1"/>
              </a:solidFill>
            </a:endParaRPr>
          </a:p>
          <a:p>
            <a:endParaRPr lang="en-IN" b="1" dirty="0">
              <a:solidFill>
                <a:schemeClr val="bg1"/>
              </a:solidFill>
            </a:endParaRPr>
          </a:p>
          <a:p>
            <a:endParaRPr lang="en-IN" b="1" dirty="0">
              <a:solidFill>
                <a:schemeClr val="bg1"/>
              </a:solidFill>
            </a:endParaRPr>
          </a:p>
          <a:p>
            <a:r>
              <a:rPr lang="en-IN" b="1" dirty="0">
                <a:solidFill>
                  <a:schemeClr val="bg1"/>
                </a:solidFill>
              </a:rPr>
              <a:t>Memory address 0</a:t>
            </a:r>
          </a:p>
        </p:txBody>
      </p:sp>
      <p:sp>
        <p:nvSpPr>
          <p:cNvPr id="9" name="Right Brace 8">
            <a:extLst>
              <a:ext uri="{FF2B5EF4-FFF2-40B4-BE49-F238E27FC236}">
                <a16:creationId xmlns:a16="http://schemas.microsoft.com/office/drawing/2014/main" id="{AEEEF42C-AF7A-B9F3-C710-DFF5994A8CB4}"/>
              </a:ext>
            </a:extLst>
          </p:cNvPr>
          <p:cNvSpPr/>
          <p:nvPr/>
        </p:nvSpPr>
        <p:spPr>
          <a:xfrm>
            <a:off x="8342616" y="1953031"/>
            <a:ext cx="462337" cy="16429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Speech Bubble: Rectangle 9">
            <a:extLst>
              <a:ext uri="{FF2B5EF4-FFF2-40B4-BE49-F238E27FC236}">
                <a16:creationId xmlns:a16="http://schemas.microsoft.com/office/drawing/2014/main" id="{A3F3849B-6ACA-B516-3D1B-5DAE41A6F5B8}"/>
              </a:ext>
            </a:extLst>
          </p:cNvPr>
          <p:cNvSpPr/>
          <p:nvPr/>
        </p:nvSpPr>
        <p:spPr>
          <a:xfrm>
            <a:off x="9719352" y="1953031"/>
            <a:ext cx="1634447" cy="1353620"/>
          </a:xfrm>
          <a:prstGeom prst="wedgeRectCallout">
            <a:avLst>
              <a:gd name="adj1" fmla="val -104437"/>
              <a:gd name="adj2" fmla="val 101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Unusable addresses</a:t>
            </a:r>
          </a:p>
        </p:txBody>
      </p:sp>
      <p:sp>
        <p:nvSpPr>
          <p:cNvPr id="11" name="TextBox 10">
            <a:extLst>
              <a:ext uri="{FF2B5EF4-FFF2-40B4-BE49-F238E27FC236}">
                <a16:creationId xmlns:a16="http://schemas.microsoft.com/office/drawing/2014/main" id="{4CA4E8C4-E3DF-35F0-7277-1B5ECEFF9E72}"/>
              </a:ext>
            </a:extLst>
          </p:cNvPr>
          <p:cNvSpPr txBox="1"/>
          <p:nvPr/>
        </p:nvSpPr>
        <p:spPr>
          <a:xfrm>
            <a:off x="1520575" y="5548045"/>
            <a:ext cx="1962364" cy="369332"/>
          </a:xfrm>
          <a:prstGeom prst="rect">
            <a:avLst/>
          </a:prstGeom>
          <a:noFill/>
        </p:spPr>
        <p:txBody>
          <a:bodyPr wrap="square" rtlCol="0">
            <a:spAutoFit/>
          </a:bodyPr>
          <a:lstStyle/>
          <a:p>
            <a:pPr algn="ctr"/>
            <a:r>
              <a:rPr lang="en-IN" b="1" dirty="0">
                <a:highlight>
                  <a:srgbClr val="FFFF00"/>
                </a:highlight>
              </a:rPr>
              <a:t>Physical memory</a:t>
            </a:r>
          </a:p>
        </p:txBody>
      </p:sp>
      <p:sp>
        <p:nvSpPr>
          <p:cNvPr id="12" name="TextBox 11">
            <a:extLst>
              <a:ext uri="{FF2B5EF4-FFF2-40B4-BE49-F238E27FC236}">
                <a16:creationId xmlns:a16="http://schemas.microsoft.com/office/drawing/2014/main" id="{7125063A-3C4A-CA5F-B035-918DA432109D}"/>
              </a:ext>
            </a:extLst>
          </p:cNvPr>
          <p:cNvSpPr txBox="1"/>
          <p:nvPr/>
        </p:nvSpPr>
        <p:spPr>
          <a:xfrm>
            <a:off x="5762089" y="5588491"/>
            <a:ext cx="2241480" cy="369332"/>
          </a:xfrm>
          <a:prstGeom prst="rect">
            <a:avLst/>
          </a:prstGeom>
          <a:noFill/>
        </p:spPr>
        <p:txBody>
          <a:bodyPr wrap="square" rtlCol="0">
            <a:spAutoFit/>
          </a:bodyPr>
          <a:lstStyle/>
          <a:p>
            <a:pPr algn="ctr"/>
            <a:r>
              <a:rPr lang="en-IN" b="1" dirty="0">
                <a:highlight>
                  <a:srgbClr val="FFFF00"/>
                </a:highlight>
              </a:rPr>
              <a:t>Addressable memory</a:t>
            </a:r>
          </a:p>
        </p:txBody>
      </p:sp>
    </p:spTree>
    <p:extLst>
      <p:ext uri="{BB962C8B-B14F-4D97-AF65-F5344CB8AC3E}">
        <p14:creationId xmlns:p14="http://schemas.microsoft.com/office/powerpoint/2010/main" val="28093283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Separating address space and memory locations – Virtual Memory!</a:t>
            </a:r>
          </a:p>
        </p:txBody>
      </p:sp>
      <p:sp>
        <p:nvSpPr>
          <p:cNvPr id="4" name="Content Placeholder 3">
            <a:extLst>
              <a:ext uri="{FF2B5EF4-FFF2-40B4-BE49-F238E27FC236}">
                <a16:creationId xmlns:a16="http://schemas.microsoft.com/office/drawing/2014/main" id="{FA3BF770-606C-0967-250D-9DD6B80066CF}"/>
              </a:ext>
            </a:extLst>
          </p:cNvPr>
          <p:cNvSpPr>
            <a:spLocks noGrp="1"/>
          </p:cNvSpPr>
          <p:nvPr>
            <p:ph sz="half" idx="1"/>
          </p:nvPr>
        </p:nvSpPr>
        <p:spPr/>
        <p:txBody>
          <a:bodyPr>
            <a:normAutofit fontScale="77500" lnSpcReduction="20000"/>
          </a:bodyPr>
          <a:lstStyle/>
          <a:p>
            <a:endParaRPr lang="en-IN" dirty="0"/>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p:txBody>
          <a:bodyPr>
            <a:normAutofit fontScale="77500" lnSpcReduction="20000"/>
          </a:bodyPr>
          <a:lstStyle/>
          <a:p>
            <a:r>
              <a:rPr lang="en-US" dirty="0"/>
              <a:t>At any instant of time, 4096 words of memory can be directly accessed, but they need not correspond to memory locations 0 to 4095</a:t>
            </a:r>
          </a:p>
          <a:p>
            <a:r>
              <a:rPr lang="en-US" dirty="0"/>
              <a:t>We could, </a:t>
            </a:r>
            <a:r>
              <a:rPr lang="en-US" i="1" dirty="0"/>
              <a:t>tell</a:t>
            </a:r>
            <a:r>
              <a:rPr lang="en-US" dirty="0"/>
              <a:t> the computer that </a:t>
            </a:r>
          </a:p>
          <a:p>
            <a:pPr lvl="1"/>
            <a:r>
              <a:rPr lang="en-US" dirty="0"/>
              <a:t>Henceforth whenever address 4096 is referenced, the  memory word at address 0 is to be used</a:t>
            </a:r>
          </a:p>
          <a:p>
            <a:pPr lvl="1"/>
            <a:r>
              <a:rPr lang="en-US" dirty="0"/>
              <a:t>Whenever address 4097 is referenced, the  memory word at address 1 is to be used</a:t>
            </a:r>
          </a:p>
          <a:p>
            <a:pPr lvl="1"/>
            <a:r>
              <a:rPr lang="en-US" dirty="0"/>
              <a:t>Whenever address 8191 is referenced, the  memory word at address 4095 is to be used, and so forth</a:t>
            </a:r>
          </a:p>
          <a:p>
            <a:r>
              <a:rPr lang="en-US" dirty="0"/>
              <a:t>In other words, we have  defined a mapping from the address space onto the actual memory locations</a:t>
            </a:r>
          </a:p>
          <a:p>
            <a:endParaRPr lang="en-IN" dirty="0"/>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40000"/>
              <a:lumOff val="60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40000"/>
              <a:lumOff val="60000"/>
            </a:schemeClr>
          </a:solidFill>
        </p:spPr>
        <p:txBody>
          <a:bodyPr wrap="square" rtlCol="0">
            <a:spAutoFit/>
          </a:bodyPr>
          <a:lstStyle/>
          <a:p>
            <a:pPr algn="ctr"/>
            <a:r>
              <a:rPr lang="en-IN" b="1" dirty="0"/>
              <a:t>Real/physical memory</a:t>
            </a:r>
          </a:p>
        </p:txBody>
      </p:sp>
    </p:spTree>
    <p:extLst>
      <p:ext uri="{BB962C8B-B14F-4D97-AF65-F5344CB8AC3E}">
        <p14:creationId xmlns:p14="http://schemas.microsoft.com/office/powerpoint/2010/main" val="13180672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Virtual Memory – Benefits</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lstStyle/>
          <a:p>
            <a:r>
              <a:rPr lang="en-IN" dirty="0"/>
              <a:t>Now a programmer can write a program, which assumes that there are 65,536 locations in the main memory, and not just 4096</a:t>
            </a:r>
          </a:p>
          <a:p>
            <a:r>
              <a:rPr lang="en-IN" dirty="0"/>
              <a:t>In other words, the programmer can utilize the full 16-bit address space, when in reality there are only 4096 real memory locations</a:t>
            </a:r>
          </a:p>
          <a:p>
            <a:r>
              <a:rPr lang="en-IN" dirty="0"/>
              <a:t>Obvious question</a:t>
            </a:r>
          </a:p>
          <a:p>
            <a:pPr lvl="1"/>
            <a:r>
              <a:rPr lang="en-US" dirty="0"/>
              <a:t>What happens if a program branches to an address between 8192 and 12287?</a:t>
            </a:r>
            <a:endParaRPr lang="en-IN" dirty="0"/>
          </a:p>
        </p:txBody>
      </p:sp>
    </p:spTree>
    <p:extLst>
      <p:ext uri="{BB962C8B-B14F-4D97-AF65-F5344CB8AC3E}">
        <p14:creationId xmlns:p14="http://schemas.microsoft.com/office/powerpoint/2010/main" val="97802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8150-AA57-4CD8-CD67-8CE948A2411C}"/>
              </a:ext>
            </a:extLst>
          </p:cNvPr>
          <p:cNvSpPr>
            <a:spLocks noGrp="1"/>
          </p:cNvSpPr>
          <p:nvPr>
            <p:ph type="title"/>
          </p:nvPr>
        </p:nvSpPr>
        <p:spPr/>
        <p:txBody>
          <a:bodyPr/>
          <a:lstStyle/>
          <a:p>
            <a:r>
              <a:rPr lang="en-IN" dirty="0"/>
              <a:t>Buses inside a Computer</a:t>
            </a:r>
          </a:p>
        </p:txBody>
      </p:sp>
      <p:sp>
        <p:nvSpPr>
          <p:cNvPr id="3" name="Content Placeholder 2">
            <a:extLst>
              <a:ext uri="{FF2B5EF4-FFF2-40B4-BE49-F238E27FC236}">
                <a16:creationId xmlns:a16="http://schemas.microsoft.com/office/drawing/2014/main" id="{1CECD56C-685A-40A5-3E20-AF78A4BEAAE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2952A71-78B0-D967-82C8-0AC3917ABC88}"/>
              </a:ext>
            </a:extLst>
          </p:cNvPr>
          <p:cNvPicPr>
            <a:picLocks noChangeAspect="1"/>
          </p:cNvPicPr>
          <p:nvPr/>
        </p:nvPicPr>
        <p:blipFill>
          <a:blip r:embed="rId2"/>
          <a:stretch>
            <a:fillRect/>
          </a:stretch>
        </p:blipFill>
        <p:spPr>
          <a:xfrm>
            <a:off x="1330461" y="1649592"/>
            <a:ext cx="9056712" cy="4616363"/>
          </a:xfrm>
          <a:prstGeom prst="rect">
            <a:avLst/>
          </a:prstGeom>
        </p:spPr>
      </p:pic>
    </p:spTree>
    <p:extLst>
      <p:ext uri="{BB962C8B-B14F-4D97-AF65-F5344CB8AC3E}">
        <p14:creationId xmlns:p14="http://schemas.microsoft.com/office/powerpoint/2010/main" val="250456163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9D1D5E-FCC6-8DB4-931B-957828FB5F6C}"/>
              </a:ext>
            </a:extLst>
          </p:cNvPr>
          <p:cNvSpPr>
            <a:spLocks noGrp="1"/>
          </p:cNvSpPr>
          <p:nvPr>
            <p:ph type="title"/>
          </p:nvPr>
        </p:nvSpPr>
        <p:spPr/>
        <p:txBody>
          <a:bodyPr/>
          <a:lstStyle/>
          <a:p>
            <a:r>
              <a:rPr lang="en-IN" dirty="0"/>
              <a:t>Understanding virtual memory</a:t>
            </a:r>
          </a:p>
        </p:txBody>
      </p:sp>
      <p:sp>
        <p:nvSpPr>
          <p:cNvPr id="6" name="Content Placeholder 5">
            <a:extLst>
              <a:ext uri="{FF2B5EF4-FFF2-40B4-BE49-F238E27FC236}">
                <a16:creationId xmlns:a16="http://schemas.microsoft.com/office/drawing/2014/main" id="{9D1E12C1-E64C-9F31-6CA2-4F34B25712F6}"/>
              </a:ext>
            </a:extLst>
          </p:cNvPr>
          <p:cNvSpPr>
            <a:spLocks noGrp="1"/>
          </p:cNvSpPr>
          <p:nvPr>
            <p:ph idx="1"/>
          </p:nvPr>
        </p:nvSpPr>
        <p:spPr/>
        <p:txBody>
          <a:bodyPr>
            <a:normAutofit/>
          </a:bodyPr>
          <a:lstStyle/>
          <a:p>
            <a:pPr marL="514350" indent="-514350">
              <a:buFont typeface="+mj-lt"/>
              <a:buAutoNum type="arabicPeriod"/>
            </a:pPr>
            <a:r>
              <a:rPr lang="en-US" dirty="0"/>
              <a:t>The contents of main memory would be saved on disk</a:t>
            </a:r>
          </a:p>
          <a:p>
            <a:pPr marL="514350" indent="-514350">
              <a:buFont typeface="+mj-lt"/>
              <a:buAutoNum type="arabicPeriod"/>
            </a:pPr>
            <a:r>
              <a:rPr lang="en-US" dirty="0"/>
              <a:t>Words 8192 to 12287 would be found on the disk</a:t>
            </a:r>
          </a:p>
          <a:p>
            <a:pPr marL="514350" indent="-514350">
              <a:buFont typeface="+mj-lt"/>
              <a:buAutoNum type="arabicPeriod"/>
            </a:pPr>
            <a:r>
              <a:rPr lang="en-US" dirty="0"/>
              <a:t>Words 8192 to 12287 would be loaded into main memory.</a:t>
            </a:r>
          </a:p>
          <a:p>
            <a:pPr marL="514350" indent="-514350">
              <a:buFont typeface="+mj-lt"/>
              <a:buAutoNum type="arabicPeriod"/>
            </a:pPr>
            <a:r>
              <a:rPr lang="en-US" dirty="0"/>
              <a:t>The address map would be changed to map addresses 8192 to 12287  onto memory locations 0 to 4095</a:t>
            </a:r>
          </a:p>
          <a:p>
            <a:pPr marL="514350" indent="-514350">
              <a:buFont typeface="+mj-lt"/>
              <a:buAutoNum type="arabicPeriod"/>
            </a:pPr>
            <a:r>
              <a:rPr lang="en-US" dirty="0"/>
              <a:t>Execution would continue as though nothing unusual had happened</a:t>
            </a:r>
          </a:p>
          <a:p>
            <a:r>
              <a:rPr lang="en-US" dirty="0"/>
              <a:t>This technique for automatic overlaying is called </a:t>
            </a:r>
            <a:r>
              <a:rPr lang="en-US" b="1" dirty="0"/>
              <a:t>paging </a:t>
            </a:r>
            <a:r>
              <a:rPr lang="en-US" dirty="0"/>
              <a:t>and the chunks of program read in from disk are called </a:t>
            </a:r>
            <a:r>
              <a:rPr lang="en-US" b="1" dirty="0"/>
              <a:t>pages</a:t>
            </a:r>
            <a:r>
              <a:rPr lang="en-US" dirty="0"/>
              <a:t>.</a:t>
            </a:r>
          </a:p>
        </p:txBody>
      </p:sp>
    </p:spTree>
    <p:extLst>
      <p:ext uri="{BB962C8B-B14F-4D97-AF65-F5344CB8AC3E}">
        <p14:creationId xmlns:p14="http://schemas.microsoft.com/office/powerpoint/2010/main" val="23595063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D682-8D7E-3766-6F0B-9710BE4CD06C}"/>
              </a:ext>
            </a:extLst>
          </p:cNvPr>
          <p:cNvSpPr>
            <a:spLocks noGrp="1"/>
          </p:cNvSpPr>
          <p:nvPr>
            <p:ph type="title"/>
          </p:nvPr>
        </p:nvSpPr>
        <p:spPr/>
        <p:txBody>
          <a:bodyPr/>
          <a:lstStyle/>
          <a:p>
            <a:r>
              <a:rPr lang="en-IN" dirty="0"/>
              <a:t>More terminology</a:t>
            </a:r>
          </a:p>
        </p:txBody>
      </p:sp>
      <p:sp>
        <p:nvSpPr>
          <p:cNvPr id="3" name="Content Placeholder 2">
            <a:extLst>
              <a:ext uri="{FF2B5EF4-FFF2-40B4-BE49-F238E27FC236}">
                <a16:creationId xmlns:a16="http://schemas.microsoft.com/office/drawing/2014/main" id="{922C777F-20A0-8A7D-6405-04AB443025D6}"/>
              </a:ext>
            </a:extLst>
          </p:cNvPr>
          <p:cNvSpPr>
            <a:spLocks noGrp="1"/>
          </p:cNvSpPr>
          <p:nvPr>
            <p:ph idx="1"/>
          </p:nvPr>
        </p:nvSpPr>
        <p:spPr/>
        <p:txBody>
          <a:bodyPr>
            <a:normAutofit/>
          </a:bodyPr>
          <a:lstStyle/>
          <a:p>
            <a:r>
              <a:rPr lang="en-US" dirty="0"/>
              <a:t>The addresses that the program can refer to are in the </a:t>
            </a:r>
            <a:r>
              <a:rPr lang="en-US" b="1" dirty="0"/>
              <a:t>virtual address space</a:t>
            </a:r>
            <a:r>
              <a:rPr lang="en-US" dirty="0"/>
              <a:t>, and the actual, hardwired (physical) memory locations are in the </a:t>
            </a:r>
            <a:r>
              <a:rPr lang="en-US" b="1" dirty="0"/>
              <a:t>physical address space</a:t>
            </a:r>
          </a:p>
          <a:p>
            <a:r>
              <a:rPr lang="en-US" dirty="0"/>
              <a:t>A </a:t>
            </a:r>
            <a:r>
              <a:rPr lang="en-US" b="1" dirty="0"/>
              <a:t>memory map </a:t>
            </a:r>
            <a:r>
              <a:rPr lang="en-US" dirty="0"/>
              <a:t>or </a:t>
            </a:r>
            <a:r>
              <a:rPr lang="en-US" b="1" dirty="0"/>
              <a:t>page table </a:t>
            </a:r>
            <a:r>
              <a:rPr lang="en-US" dirty="0"/>
              <a:t>specifies for each virtual address what the corresponding physical address is</a:t>
            </a:r>
          </a:p>
          <a:p>
            <a:r>
              <a:rPr lang="en-US" dirty="0"/>
              <a:t>For this, both the virtual memory and physical memory is divided into equal-sized pages</a:t>
            </a:r>
          </a:p>
        </p:txBody>
      </p:sp>
    </p:spTree>
    <p:extLst>
      <p:ext uri="{BB962C8B-B14F-4D97-AF65-F5344CB8AC3E}">
        <p14:creationId xmlns:p14="http://schemas.microsoft.com/office/powerpoint/2010/main" val="12107683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0554-6DF4-1ADE-FC8A-824FB17FC918}"/>
              </a:ext>
            </a:extLst>
          </p:cNvPr>
          <p:cNvSpPr>
            <a:spLocks noGrp="1"/>
          </p:cNvSpPr>
          <p:nvPr>
            <p:ph type="title"/>
          </p:nvPr>
        </p:nvSpPr>
        <p:spPr/>
        <p:txBody>
          <a:bodyPr>
            <a:normAutofit/>
          </a:bodyPr>
          <a:lstStyle/>
          <a:p>
            <a:r>
              <a:rPr lang="en-IN" sz="3600" dirty="0"/>
              <a:t>Divide Virtual Memory into Pages and Physical Memory into Page Frames</a:t>
            </a:r>
          </a:p>
        </p:txBody>
      </p:sp>
      <p:sp>
        <p:nvSpPr>
          <p:cNvPr id="3" name="Content Placeholder 2">
            <a:extLst>
              <a:ext uri="{FF2B5EF4-FFF2-40B4-BE49-F238E27FC236}">
                <a16:creationId xmlns:a16="http://schemas.microsoft.com/office/drawing/2014/main" id="{E1F409E6-7249-E069-805F-3E77D610E3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E95ADE-6FD6-4F73-3F4F-FEAD3A42BD55}"/>
              </a:ext>
            </a:extLst>
          </p:cNvPr>
          <p:cNvPicPr>
            <a:picLocks noChangeAspect="1"/>
          </p:cNvPicPr>
          <p:nvPr/>
        </p:nvPicPr>
        <p:blipFill>
          <a:blip r:embed="rId2"/>
          <a:stretch>
            <a:fillRect/>
          </a:stretch>
        </p:blipFill>
        <p:spPr>
          <a:xfrm>
            <a:off x="3585770" y="1421302"/>
            <a:ext cx="4407525" cy="5071573"/>
          </a:xfrm>
          <a:prstGeom prst="rect">
            <a:avLst/>
          </a:prstGeom>
        </p:spPr>
      </p:pic>
      <p:sp>
        <p:nvSpPr>
          <p:cNvPr id="6" name="Flowchart: Sequential Access Storage 5">
            <a:extLst>
              <a:ext uri="{FF2B5EF4-FFF2-40B4-BE49-F238E27FC236}">
                <a16:creationId xmlns:a16="http://schemas.microsoft.com/office/drawing/2014/main" id="{2FD504D5-272C-F50E-7CEC-A40246856E6E}"/>
              </a:ext>
            </a:extLst>
          </p:cNvPr>
          <p:cNvSpPr/>
          <p:nvPr/>
        </p:nvSpPr>
        <p:spPr>
          <a:xfrm>
            <a:off x="1489753" y="2763748"/>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7" name="Flowchart: Sequential Access Storage 6">
            <a:extLst>
              <a:ext uri="{FF2B5EF4-FFF2-40B4-BE49-F238E27FC236}">
                <a16:creationId xmlns:a16="http://schemas.microsoft.com/office/drawing/2014/main" id="{DAAFE754-214D-E8B3-FAB9-651FDE9C25BC}"/>
              </a:ext>
            </a:extLst>
          </p:cNvPr>
          <p:cNvSpPr/>
          <p:nvPr/>
        </p:nvSpPr>
        <p:spPr>
          <a:xfrm flipH="1">
            <a:off x="7993294" y="2621447"/>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220761961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IN" sz="2400" dirty="0"/>
              <a:t>When a program refers to a virtual memory address that is not present in the physical/real main memory, a </a:t>
            </a:r>
            <a:r>
              <a:rPr lang="en-IN" sz="2400" b="1" dirty="0"/>
              <a:t>page fault </a:t>
            </a:r>
            <a:r>
              <a:rPr lang="en-IN" sz="2400" dirty="0"/>
              <a:t>occurs</a:t>
            </a:r>
          </a:p>
          <a:p>
            <a:r>
              <a:rPr lang="en-US" sz="2400" dirty="0"/>
              <a:t>Ideally, the set of pages that a program is actively and heavily using, called the  </a:t>
            </a:r>
            <a:r>
              <a:rPr lang="en-US" sz="2400" b="1" dirty="0"/>
              <a:t>working set</a:t>
            </a:r>
            <a:r>
              <a:rPr lang="en-US" sz="2400" dirty="0"/>
              <a:t>, can be kept in memory to reduce page faults</a:t>
            </a:r>
          </a:p>
          <a:p>
            <a:r>
              <a:rPr lang="en-IN" sz="2400" dirty="0"/>
              <a:t>When a page fault happens, the operating system must read in the required page from the disk into the main memory</a:t>
            </a:r>
          </a:p>
          <a:p>
            <a:r>
              <a:rPr lang="en-IN" sz="2400" dirty="0"/>
              <a:t>To accommodate it, the operating system must also remove one of the pages from the main memory</a:t>
            </a:r>
          </a:p>
          <a:p>
            <a:r>
              <a:rPr lang="en-US" sz="2400" dirty="0"/>
              <a:t>Thus an  algorithm that decides which page to remove is needed – this is called as </a:t>
            </a:r>
            <a:r>
              <a:rPr lang="en-US" sz="2400" b="1" dirty="0"/>
              <a:t>page replacement policy</a:t>
            </a:r>
            <a:endParaRPr lang="en-IN" sz="2400" dirty="0"/>
          </a:p>
        </p:txBody>
      </p:sp>
    </p:spTree>
    <p:extLst>
      <p:ext uri="{BB962C8B-B14F-4D97-AF65-F5344CB8AC3E}">
        <p14:creationId xmlns:p14="http://schemas.microsoft.com/office/powerpoint/2010/main" val="24311040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algorithms</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US" b="1" dirty="0"/>
              <a:t>Least Recently Used (LRU) </a:t>
            </a:r>
            <a:r>
              <a:rPr lang="en-US" dirty="0"/>
              <a:t>algorithm: Evicts the page least recently used because of the probability of its not being in the current working set is high</a:t>
            </a:r>
          </a:p>
          <a:p>
            <a:r>
              <a:rPr lang="en-US" b="1" dirty="0"/>
              <a:t>First In First Out (FIFO)</a:t>
            </a:r>
            <a:r>
              <a:rPr lang="en-US" dirty="0"/>
              <a:t>: Removes the least recently loaded page, independent of when this page was last referenced. Associated with each page frame is a counter. Initially, all the counters are  set to 0. After each page fault has been handled, the counter for each page presently in memory is increased by one, and the counter for the page just brought in is  set to 0. When it becomes necessary to choose a page to remove, the page whose  counter is highest is chosen.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42097906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Thrashing concept</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US" dirty="0"/>
              <a:t>A program that generates page faults frequently and continuously is said to be  </a:t>
            </a:r>
            <a:r>
              <a:rPr lang="en-US" b="1" dirty="0"/>
              <a:t>thrashing</a:t>
            </a:r>
          </a:p>
          <a:p>
            <a:r>
              <a:rPr lang="en-US"/>
              <a:t>Needless </a:t>
            </a:r>
            <a:r>
              <a:rPr lang="en-US" dirty="0"/>
              <a:t>to say, thrashing is an undesirable characteristic to have in  </a:t>
            </a:r>
            <a:r>
              <a:rPr lang="en-US"/>
              <a:t>your system</a:t>
            </a:r>
            <a:endParaRPr lang="en-US" dirty="0"/>
          </a:p>
          <a:p>
            <a:endParaRPr lang="en-IN" dirty="0"/>
          </a:p>
        </p:txBody>
      </p:sp>
    </p:spTree>
    <p:extLst>
      <p:ext uri="{BB962C8B-B14F-4D97-AF65-F5344CB8AC3E}">
        <p14:creationId xmlns:p14="http://schemas.microsoft.com/office/powerpoint/2010/main" val="8514836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C84CE3-A725-5003-ACE1-7678EBA9F86E}"/>
              </a:ext>
            </a:extLst>
          </p:cNvPr>
          <p:cNvSpPr>
            <a:spLocks noGrp="1"/>
          </p:cNvSpPr>
          <p:nvPr>
            <p:ph type="title"/>
          </p:nvPr>
        </p:nvSpPr>
        <p:spPr/>
        <p:txBody>
          <a:bodyPr/>
          <a:lstStyle/>
          <a:p>
            <a:r>
              <a:rPr lang="en-IN" dirty="0"/>
              <a:t>Overview of HPC</a:t>
            </a:r>
          </a:p>
        </p:txBody>
      </p:sp>
      <p:sp>
        <p:nvSpPr>
          <p:cNvPr id="5" name="Text Placeholder 4">
            <a:extLst>
              <a:ext uri="{FF2B5EF4-FFF2-40B4-BE49-F238E27FC236}">
                <a16:creationId xmlns:a16="http://schemas.microsoft.com/office/drawing/2014/main" id="{CA5D12F4-3FE2-3994-C5A2-9A1BE4891C0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522804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A221-2662-7A10-A5C6-E30E5BBD9ED3}"/>
              </a:ext>
            </a:extLst>
          </p:cNvPr>
          <p:cNvSpPr>
            <a:spLocks noGrp="1"/>
          </p:cNvSpPr>
          <p:nvPr>
            <p:ph type="title"/>
          </p:nvPr>
        </p:nvSpPr>
        <p:spPr/>
        <p:txBody>
          <a:bodyPr/>
          <a:lstStyle/>
          <a:p>
            <a:r>
              <a:rPr lang="en-IN" dirty="0"/>
              <a:t>High Performance Computing</a:t>
            </a:r>
          </a:p>
        </p:txBody>
      </p:sp>
      <p:sp>
        <p:nvSpPr>
          <p:cNvPr id="3" name="Content Placeholder 2">
            <a:extLst>
              <a:ext uri="{FF2B5EF4-FFF2-40B4-BE49-F238E27FC236}">
                <a16:creationId xmlns:a16="http://schemas.microsoft.com/office/drawing/2014/main" id="{81116280-2B64-962D-7BAA-CAF91188E2E8}"/>
              </a:ext>
            </a:extLst>
          </p:cNvPr>
          <p:cNvSpPr>
            <a:spLocks noGrp="1"/>
          </p:cNvSpPr>
          <p:nvPr>
            <p:ph idx="1"/>
          </p:nvPr>
        </p:nvSpPr>
        <p:spPr/>
        <p:txBody>
          <a:bodyPr/>
          <a:lstStyle/>
          <a:p>
            <a:r>
              <a:rPr lang="en-IN" dirty="0"/>
              <a:t>Uses clusters of powerful processors that work in parallel</a:t>
            </a:r>
          </a:p>
          <a:p>
            <a:r>
              <a:rPr lang="en-IN" dirty="0"/>
              <a:t>Process massive multidimensional data (Big Data)</a:t>
            </a:r>
          </a:p>
          <a:p>
            <a:r>
              <a:rPr lang="en-IN" dirty="0"/>
              <a:t>Solve complex problems at extremely high speeds</a:t>
            </a:r>
          </a:p>
          <a:p>
            <a:r>
              <a:rPr lang="en-IN" dirty="0"/>
              <a:t>HPC speeds are more than one million times than the fastest desktops/laptops</a:t>
            </a:r>
          </a:p>
          <a:p>
            <a:r>
              <a:rPr lang="en-IN" dirty="0"/>
              <a:t>Key characteristics</a:t>
            </a:r>
          </a:p>
          <a:p>
            <a:pPr lvl="1"/>
            <a:r>
              <a:rPr lang="en-IN" dirty="0"/>
              <a:t>Massively parallel computing</a:t>
            </a:r>
          </a:p>
          <a:p>
            <a:pPr lvl="1"/>
            <a:r>
              <a:rPr lang="en-IN" dirty="0"/>
              <a:t>HPC clusters</a:t>
            </a:r>
          </a:p>
          <a:p>
            <a:pPr lvl="1"/>
            <a:r>
              <a:rPr lang="en-IN" dirty="0"/>
              <a:t>High-performance components</a:t>
            </a:r>
          </a:p>
          <a:p>
            <a:endParaRPr lang="en-IN" dirty="0"/>
          </a:p>
          <a:p>
            <a:endParaRPr lang="en-IN" dirty="0"/>
          </a:p>
          <a:p>
            <a:endParaRPr lang="en-IN" dirty="0"/>
          </a:p>
        </p:txBody>
      </p:sp>
    </p:spTree>
    <p:extLst>
      <p:ext uri="{BB962C8B-B14F-4D97-AF65-F5344CB8AC3E}">
        <p14:creationId xmlns:p14="http://schemas.microsoft.com/office/powerpoint/2010/main" val="138525711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FCF3-E571-9EA2-9452-73C04BED183F}"/>
              </a:ext>
            </a:extLst>
          </p:cNvPr>
          <p:cNvSpPr>
            <a:spLocks noGrp="1"/>
          </p:cNvSpPr>
          <p:nvPr>
            <p:ph type="title"/>
          </p:nvPr>
        </p:nvSpPr>
        <p:spPr/>
        <p:txBody>
          <a:bodyPr/>
          <a:lstStyle/>
          <a:p>
            <a:r>
              <a:rPr lang="en-IN" dirty="0"/>
              <a:t>Massively parallel computing</a:t>
            </a:r>
          </a:p>
        </p:txBody>
      </p:sp>
      <p:sp>
        <p:nvSpPr>
          <p:cNvPr id="3" name="Content Placeholder 2">
            <a:extLst>
              <a:ext uri="{FF2B5EF4-FFF2-40B4-BE49-F238E27FC236}">
                <a16:creationId xmlns:a16="http://schemas.microsoft.com/office/drawing/2014/main" id="{2DECFA5C-A1C1-0C00-4334-5D9DA6B8CCFE}"/>
              </a:ext>
            </a:extLst>
          </p:cNvPr>
          <p:cNvSpPr>
            <a:spLocks noGrp="1"/>
          </p:cNvSpPr>
          <p:nvPr>
            <p:ph idx="1"/>
          </p:nvPr>
        </p:nvSpPr>
        <p:spPr/>
        <p:txBody>
          <a:bodyPr/>
          <a:lstStyle/>
          <a:p>
            <a:r>
              <a:rPr lang="en-US" dirty="0"/>
              <a:t>Parallel computing runs multiple tasks simultaneously on multiple computer servers or processors</a:t>
            </a:r>
          </a:p>
          <a:p>
            <a:r>
              <a:rPr lang="en-US" dirty="0"/>
              <a:t>Massively parallel computing is parallel computing using tens of thousands to millions of processors or processor cores</a:t>
            </a:r>
            <a:endParaRPr lang="en-IN" dirty="0"/>
          </a:p>
        </p:txBody>
      </p:sp>
    </p:spTree>
    <p:extLst>
      <p:ext uri="{BB962C8B-B14F-4D97-AF65-F5344CB8AC3E}">
        <p14:creationId xmlns:p14="http://schemas.microsoft.com/office/powerpoint/2010/main" val="19650994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632-2683-D770-B17C-6559251B2CE7}"/>
              </a:ext>
            </a:extLst>
          </p:cNvPr>
          <p:cNvSpPr>
            <a:spLocks noGrp="1"/>
          </p:cNvSpPr>
          <p:nvPr>
            <p:ph type="title"/>
          </p:nvPr>
        </p:nvSpPr>
        <p:spPr/>
        <p:txBody>
          <a:bodyPr/>
          <a:lstStyle/>
          <a:p>
            <a:r>
              <a:rPr lang="en-IN" dirty="0"/>
              <a:t>Computer Clusters/HPC Clusters</a:t>
            </a:r>
          </a:p>
        </p:txBody>
      </p:sp>
      <p:sp>
        <p:nvSpPr>
          <p:cNvPr id="3" name="Content Placeholder 2">
            <a:extLst>
              <a:ext uri="{FF2B5EF4-FFF2-40B4-BE49-F238E27FC236}">
                <a16:creationId xmlns:a16="http://schemas.microsoft.com/office/drawing/2014/main" id="{9DA8CA0B-9361-341B-1ADC-C1F9E48A51F9}"/>
              </a:ext>
            </a:extLst>
          </p:cNvPr>
          <p:cNvSpPr>
            <a:spLocks noGrp="1"/>
          </p:cNvSpPr>
          <p:nvPr>
            <p:ph idx="1"/>
          </p:nvPr>
        </p:nvSpPr>
        <p:spPr/>
        <p:txBody>
          <a:bodyPr/>
          <a:lstStyle/>
          <a:p>
            <a:r>
              <a:rPr lang="en-US" dirty="0"/>
              <a:t>An HPC cluster consists of multiple high-speed computer servers networked together, with a centralized scheduler that manages the parallel computing workload</a:t>
            </a:r>
          </a:p>
          <a:p>
            <a:r>
              <a:rPr lang="en-US" dirty="0"/>
              <a:t>The computers, called nodes, use either high-performance multi-core CPUs or, GPUs (graphical processing units) </a:t>
            </a:r>
          </a:p>
          <a:p>
            <a:r>
              <a:rPr lang="en-US" dirty="0"/>
              <a:t>A single HPC cluster can include 100,000 or more nodes</a:t>
            </a:r>
            <a:endParaRPr lang="en-IN" dirty="0"/>
          </a:p>
        </p:txBody>
      </p:sp>
    </p:spTree>
    <p:extLst>
      <p:ext uri="{BB962C8B-B14F-4D97-AF65-F5344CB8AC3E}">
        <p14:creationId xmlns:p14="http://schemas.microsoft.com/office/powerpoint/2010/main" val="159087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55C0-2201-F369-8F97-AA456536DF81}"/>
              </a:ext>
            </a:extLst>
          </p:cNvPr>
          <p:cNvSpPr>
            <a:spLocks noGrp="1"/>
          </p:cNvSpPr>
          <p:nvPr>
            <p:ph type="title"/>
          </p:nvPr>
        </p:nvSpPr>
        <p:spPr/>
        <p:txBody>
          <a:bodyPr/>
          <a:lstStyle/>
          <a:p>
            <a:r>
              <a:rPr lang="en-IN" dirty="0"/>
              <a:t>Bus Width</a:t>
            </a:r>
          </a:p>
        </p:txBody>
      </p:sp>
      <p:sp>
        <p:nvSpPr>
          <p:cNvPr id="3" name="Content Placeholder 2">
            <a:extLst>
              <a:ext uri="{FF2B5EF4-FFF2-40B4-BE49-F238E27FC236}">
                <a16:creationId xmlns:a16="http://schemas.microsoft.com/office/drawing/2014/main" id="{93B39437-C3EE-C26D-D809-135E65015F4C}"/>
              </a:ext>
            </a:extLst>
          </p:cNvPr>
          <p:cNvSpPr>
            <a:spLocks noGrp="1"/>
          </p:cNvSpPr>
          <p:nvPr>
            <p:ph idx="1"/>
          </p:nvPr>
        </p:nvSpPr>
        <p:spPr/>
        <p:txBody>
          <a:bodyPr/>
          <a:lstStyle/>
          <a:p>
            <a:r>
              <a:rPr lang="en-IN" dirty="0"/>
              <a:t>Specifies the number of bits in the bus</a:t>
            </a:r>
          </a:p>
          <a:p>
            <a:r>
              <a:rPr lang="en-IN" dirty="0"/>
              <a:t>Determines how much of information it can carry</a:t>
            </a:r>
          </a:p>
          <a:p>
            <a:r>
              <a:rPr lang="en-IN" dirty="0"/>
              <a:t>More the number of bits, larger is the width of the bus, and the better it is</a:t>
            </a:r>
          </a:p>
          <a:p>
            <a:r>
              <a:rPr lang="en-IN" dirty="0"/>
              <a:t>Generally measured as 8-bit, 16-bit, 32-bit, 64-bit, etc</a:t>
            </a:r>
          </a:p>
          <a:p>
            <a:r>
              <a:rPr lang="en-IN" dirty="0"/>
              <a:t>Early computers had 8-bit buses, now 32-bit and 64-bit are common</a:t>
            </a:r>
          </a:p>
          <a:p>
            <a:r>
              <a:rPr lang="en-IN" dirty="0"/>
              <a:t>For example, a 16-bit data bus means 16 bits of data can flow between the CPU and the main memory in one read/write operation (See next slide)</a:t>
            </a:r>
          </a:p>
        </p:txBody>
      </p:sp>
    </p:spTree>
    <p:extLst>
      <p:ext uri="{BB962C8B-B14F-4D97-AF65-F5344CB8AC3E}">
        <p14:creationId xmlns:p14="http://schemas.microsoft.com/office/powerpoint/2010/main" val="428839697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632-2683-D770-B17C-6559251B2CE7}"/>
              </a:ext>
            </a:extLst>
          </p:cNvPr>
          <p:cNvSpPr>
            <a:spLocks noGrp="1"/>
          </p:cNvSpPr>
          <p:nvPr>
            <p:ph type="title"/>
          </p:nvPr>
        </p:nvSpPr>
        <p:spPr/>
        <p:txBody>
          <a:bodyPr/>
          <a:lstStyle/>
          <a:p>
            <a:r>
              <a:rPr lang="en-IN" dirty="0"/>
              <a:t>High-performance Components</a:t>
            </a:r>
          </a:p>
        </p:txBody>
      </p:sp>
      <p:sp>
        <p:nvSpPr>
          <p:cNvPr id="3" name="Content Placeholder 2">
            <a:extLst>
              <a:ext uri="{FF2B5EF4-FFF2-40B4-BE49-F238E27FC236}">
                <a16:creationId xmlns:a16="http://schemas.microsoft.com/office/drawing/2014/main" id="{9DA8CA0B-9361-341B-1ADC-C1F9E48A51F9}"/>
              </a:ext>
            </a:extLst>
          </p:cNvPr>
          <p:cNvSpPr>
            <a:spLocks noGrp="1"/>
          </p:cNvSpPr>
          <p:nvPr>
            <p:ph idx="1"/>
          </p:nvPr>
        </p:nvSpPr>
        <p:spPr/>
        <p:txBody>
          <a:bodyPr/>
          <a:lstStyle/>
          <a:p>
            <a:r>
              <a:rPr lang="en-US" dirty="0"/>
              <a:t>All the other computing resources in an HPC cluster …</a:t>
            </a:r>
          </a:p>
          <a:p>
            <a:pPr lvl="1"/>
            <a:r>
              <a:rPr lang="en-US" dirty="0"/>
              <a:t>Networking</a:t>
            </a:r>
          </a:p>
          <a:p>
            <a:pPr lvl="1"/>
            <a:r>
              <a:rPr lang="en-US" dirty="0"/>
              <a:t>Memory</a:t>
            </a:r>
          </a:p>
          <a:p>
            <a:pPr lvl="1"/>
            <a:r>
              <a:rPr lang="en-US" dirty="0"/>
              <a:t>Storage </a:t>
            </a:r>
          </a:p>
          <a:p>
            <a:pPr lvl="1"/>
            <a:r>
              <a:rPr lang="en-US" dirty="0"/>
              <a:t>File systems</a:t>
            </a:r>
          </a:p>
          <a:p>
            <a:r>
              <a:rPr lang="en-US" dirty="0"/>
              <a:t>… are high-speed, high-throughput and low-latency components that can keep pace with the nodes and optimize the computing power and performance of the cluster</a:t>
            </a:r>
            <a:endParaRPr lang="en-IN" dirty="0"/>
          </a:p>
        </p:txBody>
      </p:sp>
    </p:spTree>
    <p:extLst>
      <p:ext uri="{BB962C8B-B14F-4D97-AF65-F5344CB8AC3E}">
        <p14:creationId xmlns:p14="http://schemas.microsoft.com/office/powerpoint/2010/main" val="9628444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4AD0-9BD0-E371-86FB-74F97783C8D7}"/>
              </a:ext>
            </a:extLst>
          </p:cNvPr>
          <p:cNvSpPr>
            <a:spLocks noGrp="1"/>
          </p:cNvSpPr>
          <p:nvPr>
            <p:ph type="title"/>
          </p:nvPr>
        </p:nvSpPr>
        <p:spPr/>
        <p:txBody>
          <a:bodyPr/>
          <a:lstStyle/>
          <a:p>
            <a:r>
              <a:rPr lang="en-IN" dirty="0"/>
              <a:t>Non Uniform Memory Access (NUMA)</a:t>
            </a:r>
          </a:p>
        </p:txBody>
      </p:sp>
      <p:sp>
        <p:nvSpPr>
          <p:cNvPr id="3" name="Content Placeholder 2">
            <a:extLst>
              <a:ext uri="{FF2B5EF4-FFF2-40B4-BE49-F238E27FC236}">
                <a16:creationId xmlns:a16="http://schemas.microsoft.com/office/drawing/2014/main" id="{16EB1357-32B8-D94E-33CB-6CE0CBB03F18}"/>
              </a:ext>
            </a:extLst>
          </p:cNvPr>
          <p:cNvSpPr>
            <a:spLocks noGrp="1"/>
          </p:cNvSpPr>
          <p:nvPr>
            <p:ph idx="1"/>
          </p:nvPr>
        </p:nvSpPr>
        <p:spPr/>
        <p:txBody>
          <a:bodyPr>
            <a:normAutofit lnSpcReduction="10000"/>
          </a:bodyPr>
          <a:lstStyle/>
          <a:p>
            <a:r>
              <a:rPr lang="en-US" dirty="0"/>
              <a:t>Desktop computers normally consist of one motherboard, one CPU with several cores and one main memory</a:t>
            </a:r>
          </a:p>
          <a:p>
            <a:r>
              <a:rPr lang="en-US" dirty="0"/>
              <a:t>On the other hand, a </a:t>
            </a:r>
            <a:r>
              <a:rPr lang="en-US" b="1" dirty="0"/>
              <a:t>NUMA </a:t>
            </a:r>
            <a:r>
              <a:rPr lang="en-US" dirty="0"/>
              <a:t>system consists of one motherboard with several sockets and each socket holds one CPU</a:t>
            </a:r>
          </a:p>
          <a:p>
            <a:r>
              <a:rPr lang="en-US" dirty="0"/>
              <a:t>Each socket is local to a certain part of the main memory</a:t>
            </a:r>
          </a:p>
          <a:p>
            <a:r>
              <a:rPr lang="en-US" dirty="0"/>
              <a:t>A NUMA system is still a shared memory system, which means that every core on every socket can access each part of the main memory</a:t>
            </a:r>
          </a:p>
          <a:p>
            <a:r>
              <a:rPr lang="en-US" dirty="0"/>
              <a:t>However, accessing a non-local part of the main memory takes longer because a special interconnect has to be used (hence the name NUMA)</a:t>
            </a:r>
            <a:endParaRPr lang="en-IN" dirty="0"/>
          </a:p>
        </p:txBody>
      </p:sp>
    </p:spTree>
    <p:extLst>
      <p:ext uri="{BB962C8B-B14F-4D97-AF65-F5344CB8AC3E}">
        <p14:creationId xmlns:p14="http://schemas.microsoft.com/office/powerpoint/2010/main" val="35412373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43B0-F5FF-223D-5943-3D04A41B42D9}"/>
              </a:ext>
            </a:extLst>
          </p:cNvPr>
          <p:cNvSpPr>
            <a:spLocks noGrp="1"/>
          </p:cNvSpPr>
          <p:nvPr>
            <p:ph type="title"/>
          </p:nvPr>
        </p:nvSpPr>
        <p:spPr/>
        <p:txBody>
          <a:bodyPr/>
          <a:lstStyle/>
          <a:p>
            <a:r>
              <a:rPr lang="en-IN" dirty="0"/>
              <a:t>NUMA</a:t>
            </a:r>
          </a:p>
        </p:txBody>
      </p:sp>
      <p:sp>
        <p:nvSpPr>
          <p:cNvPr id="3" name="Content Placeholder 2">
            <a:extLst>
              <a:ext uri="{FF2B5EF4-FFF2-40B4-BE49-F238E27FC236}">
                <a16:creationId xmlns:a16="http://schemas.microsoft.com/office/drawing/2014/main" id="{1A16449C-C75F-7915-C4D4-A86A8DF71412}"/>
              </a:ext>
            </a:extLst>
          </p:cNvPr>
          <p:cNvSpPr>
            <a:spLocks noGrp="1"/>
          </p:cNvSpPr>
          <p:nvPr>
            <p:ph idx="1"/>
          </p:nvPr>
        </p:nvSpPr>
        <p:spPr/>
        <p:txBody>
          <a:bodyPr/>
          <a:lstStyle/>
          <a:p>
            <a:endParaRPr lang="en-IN"/>
          </a:p>
        </p:txBody>
      </p:sp>
      <p:pic>
        <p:nvPicPr>
          <p:cNvPr id="2050" name="Picture 2">
            <a:extLst>
              <a:ext uri="{FF2B5EF4-FFF2-40B4-BE49-F238E27FC236}">
                <a16:creationId xmlns:a16="http://schemas.microsoft.com/office/drawing/2014/main" id="{45836ABA-30D6-2988-797D-59BFF3C15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834" y="365124"/>
            <a:ext cx="4949362" cy="580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80949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6278-C053-8F11-5448-45A5FB1ACA11}"/>
              </a:ext>
            </a:extLst>
          </p:cNvPr>
          <p:cNvSpPr>
            <a:spLocks noGrp="1"/>
          </p:cNvSpPr>
          <p:nvPr>
            <p:ph type="title"/>
          </p:nvPr>
        </p:nvSpPr>
        <p:spPr/>
        <p:txBody>
          <a:bodyPr/>
          <a:lstStyle/>
          <a:p>
            <a:r>
              <a:rPr lang="en-IN" dirty="0"/>
              <a:t>UMA versus NUMA</a:t>
            </a:r>
          </a:p>
        </p:txBody>
      </p:sp>
      <p:sp>
        <p:nvSpPr>
          <p:cNvPr id="3" name="Content Placeholder 2">
            <a:extLst>
              <a:ext uri="{FF2B5EF4-FFF2-40B4-BE49-F238E27FC236}">
                <a16:creationId xmlns:a16="http://schemas.microsoft.com/office/drawing/2014/main" id="{75AC05F3-6AFF-8FF0-590F-058A5EA1D2EC}"/>
              </a:ext>
            </a:extLst>
          </p:cNvPr>
          <p:cNvSpPr>
            <a:spLocks noGrp="1"/>
          </p:cNvSpPr>
          <p:nvPr>
            <p:ph idx="1"/>
          </p:nvPr>
        </p:nvSpPr>
        <p:spPr/>
        <p:txBody>
          <a:bodyPr/>
          <a:lstStyle/>
          <a:p>
            <a:endParaRPr lang="en-IN"/>
          </a:p>
        </p:txBody>
      </p:sp>
      <p:pic>
        <p:nvPicPr>
          <p:cNvPr id="3074" name="Picture 2" descr="The UMA (aka SMP) and NUMA memory architectures.">
            <a:extLst>
              <a:ext uri="{FF2B5EF4-FFF2-40B4-BE49-F238E27FC236}">
                <a16:creationId xmlns:a16="http://schemas.microsoft.com/office/drawing/2014/main" id="{D05BBCC6-E5A1-EE4B-179F-91F85B076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104" y="2342935"/>
            <a:ext cx="9779178" cy="230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419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A3D1-BCBF-3EE8-F84A-D0A968E6393A}"/>
              </a:ext>
            </a:extLst>
          </p:cNvPr>
          <p:cNvSpPr>
            <a:spLocks noGrp="1"/>
          </p:cNvSpPr>
          <p:nvPr>
            <p:ph type="title"/>
          </p:nvPr>
        </p:nvSpPr>
        <p:spPr/>
        <p:txBody>
          <a:bodyPr/>
          <a:lstStyle/>
          <a:p>
            <a:r>
              <a:rPr lang="en-IN" dirty="0"/>
              <a:t>More on NUMA</a:t>
            </a:r>
          </a:p>
        </p:txBody>
      </p:sp>
      <p:sp>
        <p:nvSpPr>
          <p:cNvPr id="3" name="Content Placeholder 2">
            <a:extLst>
              <a:ext uri="{FF2B5EF4-FFF2-40B4-BE49-F238E27FC236}">
                <a16:creationId xmlns:a16="http://schemas.microsoft.com/office/drawing/2014/main" id="{C2D625FE-E044-108B-F25A-D3F381C2646C}"/>
              </a:ext>
            </a:extLst>
          </p:cNvPr>
          <p:cNvSpPr>
            <a:spLocks noGrp="1"/>
          </p:cNvSpPr>
          <p:nvPr>
            <p:ph idx="1"/>
          </p:nvPr>
        </p:nvSpPr>
        <p:spPr/>
        <p:txBody>
          <a:bodyPr>
            <a:normAutofit fontScale="92500" lnSpcReduction="20000"/>
          </a:bodyPr>
          <a:lstStyle/>
          <a:p>
            <a:r>
              <a:rPr lang="en-US" dirty="0"/>
              <a:t>NUMA replaced the older </a:t>
            </a:r>
            <a:r>
              <a:rPr lang="en-US" b="1" dirty="0"/>
              <a:t>SMP </a:t>
            </a:r>
            <a:r>
              <a:rPr lang="en-US" dirty="0"/>
              <a:t>(</a:t>
            </a:r>
            <a:r>
              <a:rPr lang="en-US" b="1" dirty="0"/>
              <a:t>symmetric multiprocessing</a:t>
            </a:r>
            <a:r>
              <a:rPr lang="en-US" dirty="0"/>
              <a:t>, sometimes also called </a:t>
            </a:r>
            <a:r>
              <a:rPr lang="en-US" b="1" dirty="0"/>
              <a:t>UMA</a:t>
            </a:r>
            <a:r>
              <a:rPr lang="en-US" dirty="0"/>
              <a:t>) in most HPC clusters because of several reasons:</a:t>
            </a:r>
          </a:p>
          <a:p>
            <a:pPr lvl="1"/>
            <a:r>
              <a:rPr lang="en-US" dirty="0"/>
              <a:t>NUMA systems can contain more CPU cores</a:t>
            </a:r>
          </a:p>
          <a:p>
            <a:pPr lvl="1"/>
            <a:r>
              <a:rPr lang="en-US" dirty="0"/>
              <a:t>NUMA systems can have a larger main memory</a:t>
            </a:r>
          </a:p>
          <a:p>
            <a:pPr lvl="1"/>
            <a:r>
              <a:rPr lang="en-US" dirty="0"/>
              <a:t>NUMA systems have a higher possible bandwidth</a:t>
            </a:r>
          </a:p>
          <a:p>
            <a:r>
              <a:rPr lang="en-US" dirty="0"/>
              <a:t>Without NUMA, there is only limited space which is close to the main memory</a:t>
            </a:r>
          </a:p>
          <a:p>
            <a:r>
              <a:rPr lang="en-US" dirty="0"/>
              <a:t>In NUMA systems, the main memory can be split into several parts</a:t>
            </a:r>
          </a:p>
          <a:p>
            <a:r>
              <a:rPr lang="en-US" dirty="0"/>
              <a:t>This allows more cores and overall more main memory</a:t>
            </a:r>
          </a:p>
          <a:p>
            <a:r>
              <a:rPr lang="en-US" dirty="0"/>
              <a:t>The last advantage is an inherent property of the design. As long as all cores only access local main memory, each socket can access its own main memory simultaneously with the same bandwidth</a:t>
            </a:r>
            <a:endParaRPr lang="en-IN" dirty="0"/>
          </a:p>
        </p:txBody>
      </p:sp>
    </p:spTree>
    <p:extLst>
      <p:ext uri="{BB962C8B-B14F-4D97-AF65-F5344CB8AC3E}">
        <p14:creationId xmlns:p14="http://schemas.microsoft.com/office/powerpoint/2010/main" val="2667017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3DBA-0371-1AB4-BF58-E6040C6A5C50}"/>
              </a:ext>
            </a:extLst>
          </p:cNvPr>
          <p:cNvSpPr>
            <a:spLocks noGrp="1"/>
          </p:cNvSpPr>
          <p:nvPr>
            <p:ph type="title"/>
          </p:nvPr>
        </p:nvSpPr>
        <p:spPr/>
        <p:txBody>
          <a:bodyPr/>
          <a:lstStyle/>
          <a:p>
            <a:r>
              <a:rPr lang="en-IN" dirty="0"/>
              <a:t>A 16-bit Data Bus</a:t>
            </a:r>
          </a:p>
        </p:txBody>
      </p:sp>
      <p:sp>
        <p:nvSpPr>
          <p:cNvPr id="3" name="Content Placeholder 2">
            <a:extLst>
              <a:ext uri="{FF2B5EF4-FFF2-40B4-BE49-F238E27FC236}">
                <a16:creationId xmlns:a16="http://schemas.microsoft.com/office/drawing/2014/main" id="{05AABED5-689B-60EE-0498-5253977D90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8D98ABF-3F45-B88C-4D7E-B3298B1F3577}"/>
              </a:ext>
            </a:extLst>
          </p:cNvPr>
          <p:cNvPicPr>
            <a:picLocks noChangeAspect="1"/>
          </p:cNvPicPr>
          <p:nvPr/>
        </p:nvPicPr>
        <p:blipFill>
          <a:blip r:embed="rId2"/>
          <a:stretch>
            <a:fillRect/>
          </a:stretch>
        </p:blipFill>
        <p:spPr>
          <a:xfrm>
            <a:off x="2272989" y="1690688"/>
            <a:ext cx="6871011" cy="4467329"/>
          </a:xfrm>
          <a:prstGeom prst="rect">
            <a:avLst/>
          </a:prstGeom>
        </p:spPr>
      </p:pic>
    </p:spTree>
    <p:extLst>
      <p:ext uri="{BB962C8B-B14F-4D97-AF65-F5344CB8AC3E}">
        <p14:creationId xmlns:p14="http://schemas.microsoft.com/office/powerpoint/2010/main" val="1693391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2D78-F826-197E-08A5-7BD9FB8B7942}"/>
              </a:ext>
            </a:extLst>
          </p:cNvPr>
          <p:cNvSpPr>
            <a:spLocks noGrp="1"/>
          </p:cNvSpPr>
          <p:nvPr>
            <p:ph type="title"/>
          </p:nvPr>
        </p:nvSpPr>
        <p:spPr/>
        <p:txBody>
          <a:bodyPr/>
          <a:lstStyle/>
          <a:p>
            <a:r>
              <a:rPr lang="en-IN" dirty="0"/>
              <a:t>System Bus</a:t>
            </a:r>
          </a:p>
        </p:txBody>
      </p:sp>
      <p:sp>
        <p:nvSpPr>
          <p:cNvPr id="3" name="Content Placeholder 2">
            <a:extLst>
              <a:ext uri="{FF2B5EF4-FFF2-40B4-BE49-F238E27FC236}">
                <a16:creationId xmlns:a16="http://schemas.microsoft.com/office/drawing/2014/main" id="{1844050A-6562-4BBB-0BA0-75FB27A21272}"/>
              </a:ext>
            </a:extLst>
          </p:cNvPr>
          <p:cNvSpPr>
            <a:spLocks noGrp="1"/>
          </p:cNvSpPr>
          <p:nvPr>
            <p:ph sz="half" idx="1"/>
          </p:nvPr>
        </p:nvSpPr>
        <p:spPr/>
        <p:txBody>
          <a:bodyPr>
            <a:normAutofit fontScale="85000" lnSpcReduction="10000"/>
          </a:bodyPr>
          <a:lstStyle/>
          <a:p>
            <a:r>
              <a:rPr lang="en-US" dirty="0"/>
              <a:t>A </a:t>
            </a:r>
            <a:r>
              <a:rPr lang="en-US" b="1" dirty="0"/>
              <a:t>system bus </a:t>
            </a:r>
            <a:r>
              <a:rPr lang="en-US" dirty="0"/>
              <a:t>is a single computer bus that connects the major components of a computer system, combining the functions of a data bus to carry information, an address bus to determine where it should be sent or read from, and a control bus to determine its operation</a:t>
            </a:r>
          </a:p>
          <a:p>
            <a:r>
              <a:rPr lang="en-US" dirty="0"/>
              <a:t>The technique was developed to reduce costs and improve modularity, and although popular in the 1970s and 1980s, more modern computers use a variety of separate buses adapted to more specific needs</a:t>
            </a:r>
            <a:endParaRPr lang="en-IN" dirty="0"/>
          </a:p>
        </p:txBody>
      </p:sp>
      <p:sp>
        <p:nvSpPr>
          <p:cNvPr id="4" name="Content Placeholder 3">
            <a:extLst>
              <a:ext uri="{FF2B5EF4-FFF2-40B4-BE49-F238E27FC236}">
                <a16:creationId xmlns:a16="http://schemas.microsoft.com/office/drawing/2014/main" id="{A74EB8AE-F6A9-B319-6B48-DAB9B2A3AE69}"/>
              </a:ext>
            </a:extLst>
          </p:cNvPr>
          <p:cNvSpPr>
            <a:spLocks noGrp="1"/>
          </p:cNvSpPr>
          <p:nvPr>
            <p:ph sz="half" idx="2"/>
          </p:nvPr>
        </p:nvSpPr>
        <p:spPr/>
        <p:txBody>
          <a:bodyPr>
            <a:normAutofit fontScale="85000" lnSpcReduction="10000"/>
          </a:bodyPr>
          <a:lstStyle/>
          <a:p>
            <a:endParaRPr lang="en-IN"/>
          </a:p>
        </p:txBody>
      </p:sp>
      <p:pic>
        <p:nvPicPr>
          <p:cNvPr id="1026" name="Picture 2">
            <a:extLst>
              <a:ext uri="{FF2B5EF4-FFF2-40B4-BE49-F238E27FC236}">
                <a16:creationId xmlns:a16="http://schemas.microsoft.com/office/drawing/2014/main" id="{07F94211-AF93-5A59-ED1C-B2B110ED9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96784"/>
            <a:ext cx="5336574" cy="390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591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A22F2F-AD90-7AC4-9887-FA4437D9890D}"/>
              </a:ext>
            </a:extLst>
          </p:cNvPr>
          <p:cNvSpPr>
            <a:spLocks noGrp="1"/>
          </p:cNvSpPr>
          <p:nvPr>
            <p:ph type="title"/>
          </p:nvPr>
        </p:nvSpPr>
        <p:spPr/>
        <p:txBody>
          <a:bodyPr/>
          <a:lstStyle/>
          <a:p>
            <a:r>
              <a:rPr lang="en-IN" dirty="0"/>
              <a:t>System Bus – The Early Situation</a:t>
            </a:r>
          </a:p>
        </p:txBody>
      </p:sp>
      <p:sp>
        <p:nvSpPr>
          <p:cNvPr id="6" name="Content Placeholder 5">
            <a:extLst>
              <a:ext uri="{FF2B5EF4-FFF2-40B4-BE49-F238E27FC236}">
                <a16:creationId xmlns:a16="http://schemas.microsoft.com/office/drawing/2014/main" id="{56C4A897-C5C3-2161-8F9A-BC8D2E6F27A6}"/>
              </a:ext>
            </a:extLst>
          </p:cNvPr>
          <p:cNvSpPr>
            <a:spLocks noGrp="1"/>
          </p:cNvSpPr>
          <p:nvPr>
            <p:ph idx="1"/>
          </p:nvPr>
        </p:nvSpPr>
        <p:spPr/>
        <p:txBody>
          <a:bodyPr>
            <a:normAutofit/>
          </a:bodyPr>
          <a:lstStyle/>
          <a:p>
            <a:r>
              <a:rPr lang="en-US" dirty="0"/>
              <a:t>On the original IBM PC, most applications were text based</a:t>
            </a:r>
          </a:p>
          <a:p>
            <a:r>
              <a:rPr lang="en-US" dirty="0"/>
              <a:t>Gradually, with  the introduction of Windows, graphical user interfaces came into use</a:t>
            </a:r>
          </a:p>
          <a:p>
            <a:r>
              <a:rPr lang="en-US" dirty="0"/>
              <a:t>Let us make a simple calculation</a:t>
            </a:r>
          </a:p>
          <a:p>
            <a:pPr lvl="1"/>
            <a:r>
              <a:rPr lang="en-US" dirty="0"/>
              <a:t>Consider a 1024 × 768 color video with 3 bytes/pixel</a:t>
            </a:r>
          </a:p>
          <a:p>
            <a:pPr lvl="1"/>
            <a:r>
              <a:rPr lang="en-US" dirty="0"/>
              <a:t>One frame contains 2.25 MB of data</a:t>
            </a:r>
          </a:p>
          <a:p>
            <a:pPr lvl="1"/>
            <a:r>
              <a:rPr lang="en-US" dirty="0"/>
              <a:t>For smooth motion, at least 30  screens/sec are needed, for a data rate of 67.5 MB/sec</a:t>
            </a:r>
          </a:p>
          <a:p>
            <a:pPr lvl="1"/>
            <a:r>
              <a:rPr lang="en-US" dirty="0"/>
              <a:t>The early bus (the ISA bus), ran at a maximum rate of 8.33 MHz  and could transfer 2 bytes per cycle, for a maximum bandwidth of 16.7 MB/sec</a:t>
            </a:r>
            <a:endParaRPr lang="en-IN" dirty="0"/>
          </a:p>
        </p:txBody>
      </p:sp>
    </p:spTree>
    <p:extLst>
      <p:ext uri="{BB962C8B-B14F-4D97-AF65-F5344CB8AC3E}">
        <p14:creationId xmlns:p14="http://schemas.microsoft.com/office/powerpoint/2010/main" val="41859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A22F2F-AD90-7AC4-9887-FA4437D9890D}"/>
              </a:ext>
            </a:extLst>
          </p:cNvPr>
          <p:cNvSpPr>
            <a:spLocks noGrp="1"/>
          </p:cNvSpPr>
          <p:nvPr>
            <p:ph type="title"/>
          </p:nvPr>
        </p:nvSpPr>
        <p:spPr/>
        <p:txBody>
          <a:bodyPr/>
          <a:lstStyle/>
          <a:p>
            <a:r>
              <a:rPr lang="en-IN" dirty="0"/>
              <a:t>System Bus – The PCI Bus</a:t>
            </a:r>
          </a:p>
        </p:txBody>
      </p:sp>
      <p:sp>
        <p:nvSpPr>
          <p:cNvPr id="6" name="Content Placeholder 5">
            <a:extLst>
              <a:ext uri="{FF2B5EF4-FFF2-40B4-BE49-F238E27FC236}">
                <a16:creationId xmlns:a16="http://schemas.microsoft.com/office/drawing/2014/main" id="{56C4A897-C5C3-2161-8F9A-BC8D2E6F27A6}"/>
              </a:ext>
            </a:extLst>
          </p:cNvPr>
          <p:cNvSpPr>
            <a:spLocks noGrp="1"/>
          </p:cNvSpPr>
          <p:nvPr>
            <p:ph sz="half" idx="1"/>
          </p:nvPr>
        </p:nvSpPr>
        <p:spPr/>
        <p:txBody>
          <a:bodyPr>
            <a:normAutofit fontScale="62500" lnSpcReduction="20000"/>
          </a:bodyPr>
          <a:lstStyle/>
          <a:p>
            <a:r>
              <a:rPr lang="en-US" dirty="0"/>
              <a:t>In 1990, Intel saw this coming and designed a new bus with a far higher bandwidth than the EISA bus</a:t>
            </a:r>
          </a:p>
          <a:p>
            <a:r>
              <a:rPr lang="en-US" dirty="0"/>
              <a:t>It was called the </a:t>
            </a:r>
            <a:r>
              <a:rPr lang="en-US" b="1" dirty="0"/>
              <a:t>PCI bus (Peripheral Component  Interconnect bus)</a:t>
            </a:r>
            <a:endParaRPr lang="en-US" dirty="0"/>
          </a:p>
          <a:p>
            <a:r>
              <a:rPr lang="en-US" dirty="0"/>
              <a:t>The original PCI bus transferred 32 bits per cycle and ran at 33 MHz (30-nsec  cycle time) for a total bandwidth of 133 MB/sec</a:t>
            </a:r>
          </a:p>
          <a:p>
            <a:r>
              <a:rPr lang="en-US" dirty="0"/>
              <a:t>The demand for PCI expansion cards has steadily declined</a:t>
            </a:r>
          </a:p>
          <a:p>
            <a:r>
              <a:rPr lang="en-US" dirty="0"/>
              <a:t>More standard ports such as Ethernet and SATA are now integrated into the motherboard</a:t>
            </a:r>
          </a:p>
          <a:p>
            <a:r>
              <a:rPr lang="en-US" dirty="0"/>
              <a:t>Many devices that once required an expansion card can now be connected over a fast USB 2.0 or 3.0 link</a:t>
            </a:r>
          </a:p>
          <a:p>
            <a:r>
              <a:rPr lang="en-US" dirty="0"/>
              <a:t>Also, video cards now require far more bandwidth than PCI can supply</a:t>
            </a:r>
          </a:p>
          <a:p>
            <a:endParaRPr lang="en-IN" dirty="0"/>
          </a:p>
        </p:txBody>
      </p:sp>
      <p:sp>
        <p:nvSpPr>
          <p:cNvPr id="2" name="Content Placeholder 1">
            <a:extLst>
              <a:ext uri="{FF2B5EF4-FFF2-40B4-BE49-F238E27FC236}">
                <a16:creationId xmlns:a16="http://schemas.microsoft.com/office/drawing/2014/main" id="{29BB694C-B2D4-997A-241C-D414476A4842}"/>
              </a:ext>
            </a:extLst>
          </p:cNvPr>
          <p:cNvSpPr>
            <a:spLocks noGrp="1"/>
          </p:cNvSpPr>
          <p:nvPr>
            <p:ph sz="half" idx="2"/>
          </p:nvPr>
        </p:nvSpPr>
        <p:spPr/>
        <p:txBody>
          <a:bodyPr>
            <a:normAutofit fontScale="62500" lnSpcReduction="20000"/>
          </a:bodyPr>
          <a:lstStyle/>
          <a:p>
            <a:r>
              <a:rPr lang="en-IN" sz="5100" dirty="0"/>
              <a:t>PCI Bus slots</a:t>
            </a:r>
            <a:endParaRPr lang="en-IN" dirty="0"/>
          </a:p>
        </p:txBody>
      </p:sp>
      <p:pic>
        <p:nvPicPr>
          <p:cNvPr id="2050" name="Picture 2">
            <a:extLst>
              <a:ext uri="{FF2B5EF4-FFF2-40B4-BE49-F238E27FC236}">
                <a16:creationId xmlns:a16="http://schemas.microsoft.com/office/drawing/2014/main" id="{FE75B9A2-2152-EF90-C8EC-94C9A6362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71" y="2392380"/>
            <a:ext cx="5362528" cy="341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23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1889-A7C2-C871-9D3F-884D30B96A6F}"/>
              </a:ext>
            </a:extLst>
          </p:cNvPr>
          <p:cNvSpPr>
            <a:spLocks noGrp="1"/>
          </p:cNvSpPr>
          <p:nvPr>
            <p:ph type="title"/>
          </p:nvPr>
        </p:nvSpPr>
        <p:spPr/>
        <p:txBody>
          <a:bodyPr/>
          <a:lstStyle/>
          <a:p>
            <a:r>
              <a:rPr lang="en-IN" dirty="0"/>
              <a:t>PCI Bus – Problems</a:t>
            </a:r>
          </a:p>
        </p:txBody>
      </p:sp>
      <p:sp>
        <p:nvSpPr>
          <p:cNvPr id="3" name="Content Placeholder 2">
            <a:extLst>
              <a:ext uri="{FF2B5EF4-FFF2-40B4-BE49-F238E27FC236}">
                <a16:creationId xmlns:a16="http://schemas.microsoft.com/office/drawing/2014/main" id="{EA257084-385D-6EE6-1935-D93C335C462F}"/>
              </a:ext>
            </a:extLst>
          </p:cNvPr>
          <p:cNvSpPr>
            <a:spLocks noGrp="1"/>
          </p:cNvSpPr>
          <p:nvPr>
            <p:ph idx="1"/>
          </p:nvPr>
        </p:nvSpPr>
        <p:spPr/>
        <p:txBody>
          <a:bodyPr>
            <a:normAutofit lnSpcReduction="10000"/>
          </a:bodyPr>
          <a:lstStyle/>
          <a:p>
            <a:r>
              <a:rPr lang="en-US" dirty="0"/>
              <a:t>Increasingly, many I/O devices are too fast  for the PCI bus</a:t>
            </a:r>
          </a:p>
          <a:p>
            <a:r>
              <a:rPr lang="en-US" dirty="0"/>
              <a:t>Every time an I/O device gets too fast for the PCI bus (like  the graphics card, hard disk, network, etc.), Intel adds a new special port to the  bridge chip to allow that device to bypass the PCI bus</a:t>
            </a:r>
          </a:p>
          <a:p>
            <a:r>
              <a:rPr lang="en-US" dirty="0"/>
              <a:t>Clearly, this is not a long term solution either</a:t>
            </a:r>
          </a:p>
          <a:p>
            <a:r>
              <a:rPr lang="en-US" dirty="0"/>
              <a:t>Another problem with the PCI bus is that the cards are quite large</a:t>
            </a:r>
          </a:p>
          <a:p>
            <a:r>
              <a:rPr lang="en-US" dirty="0"/>
              <a:t>Standard  PCI cards are generally 17.5 cm by 10.7 cm and low-profile cards are 12.0 cm by  3.6 cm</a:t>
            </a:r>
          </a:p>
          <a:p>
            <a:r>
              <a:rPr lang="en-US" dirty="0"/>
              <a:t>Neither of these fit well in laptop computers and certainly not in  mobile devices</a:t>
            </a:r>
          </a:p>
          <a:p>
            <a:endParaRPr lang="en-IN" dirty="0"/>
          </a:p>
        </p:txBody>
      </p:sp>
    </p:spTree>
    <p:extLst>
      <p:ext uri="{BB962C8B-B14F-4D97-AF65-F5344CB8AC3E}">
        <p14:creationId xmlns:p14="http://schemas.microsoft.com/office/powerpoint/2010/main" val="245637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CBF618D-0451-267B-D393-5535D48426A8}"/>
              </a:ext>
            </a:extLst>
          </p:cNvPr>
          <p:cNvSpPr>
            <a:spLocks noGrp="1"/>
          </p:cNvSpPr>
          <p:nvPr>
            <p:ph type="title"/>
          </p:nvPr>
        </p:nvSpPr>
        <p:spPr/>
        <p:txBody>
          <a:bodyPr/>
          <a:lstStyle/>
          <a:p>
            <a:r>
              <a:rPr lang="en-IN" dirty="0"/>
              <a:t>Organization			Architecture</a:t>
            </a:r>
          </a:p>
        </p:txBody>
      </p:sp>
      <p:sp>
        <p:nvSpPr>
          <p:cNvPr id="10" name="Content Placeholder 9">
            <a:extLst>
              <a:ext uri="{FF2B5EF4-FFF2-40B4-BE49-F238E27FC236}">
                <a16:creationId xmlns:a16="http://schemas.microsoft.com/office/drawing/2014/main" id="{9E1B1479-E6B1-49FE-38D7-015C3637BCF6}"/>
              </a:ext>
            </a:extLst>
          </p:cNvPr>
          <p:cNvSpPr>
            <a:spLocks noGrp="1"/>
          </p:cNvSpPr>
          <p:nvPr>
            <p:ph sz="half" idx="1"/>
          </p:nvPr>
        </p:nvSpPr>
        <p:spPr/>
        <p:txBody>
          <a:bodyPr/>
          <a:lstStyle/>
          <a:p>
            <a:r>
              <a:rPr lang="en-IN" dirty="0"/>
              <a:t>Also called </a:t>
            </a:r>
            <a:r>
              <a:rPr lang="en-IN" b="1" dirty="0"/>
              <a:t>microarchitecture </a:t>
            </a:r>
            <a:r>
              <a:rPr lang="en-IN" dirty="0"/>
              <a:t>or </a:t>
            </a:r>
            <a:r>
              <a:rPr lang="en-IN" b="1" dirty="0"/>
              <a:t>low level architecture</a:t>
            </a:r>
          </a:p>
          <a:p>
            <a:r>
              <a:rPr lang="en-IN" dirty="0"/>
              <a:t>Transparent to the programmer (e.g. a programmer does not need to know how an addition operation is performed by the hardware)</a:t>
            </a:r>
          </a:p>
          <a:p>
            <a:r>
              <a:rPr lang="en-IN" dirty="0"/>
              <a:t>Deals with physical components</a:t>
            </a:r>
          </a:p>
          <a:p>
            <a:r>
              <a:rPr lang="en-IN" i="1" u="sng" dirty="0"/>
              <a:t>How</a:t>
            </a:r>
            <a:r>
              <a:rPr lang="en-IN" i="1" dirty="0"/>
              <a:t> to do </a:t>
            </a:r>
            <a:r>
              <a:rPr lang="en-IN" dirty="0"/>
              <a:t>(Implementation)</a:t>
            </a:r>
            <a:r>
              <a:rPr lang="en-IN" i="1" dirty="0"/>
              <a:t> </a:t>
            </a:r>
          </a:p>
        </p:txBody>
      </p:sp>
      <p:sp>
        <p:nvSpPr>
          <p:cNvPr id="11" name="Content Placeholder 10">
            <a:extLst>
              <a:ext uri="{FF2B5EF4-FFF2-40B4-BE49-F238E27FC236}">
                <a16:creationId xmlns:a16="http://schemas.microsoft.com/office/drawing/2014/main" id="{6C37D9DE-03CC-72E0-A474-40FA45EB510A}"/>
              </a:ext>
            </a:extLst>
          </p:cNvPr>
          <p:cNvSpPr>
            <a:spLocks noGrp="1"/>
          </p:cNvSpPr>
          <p:nvPr>
            <p:ph sz="half" idx="2"/>
          </p:nvPr>
        </p:nvSpPr>
        <p:spPr/>
        <p:txBody>
          <a:bodyPr/>
          <a:lstStyle/>
          <a:p>
            <a:r>
              <a:rPr lang="en-IN" dirty="0"/>
              <a:t>High-level architecture</a:t>
            </a:r>
          </a:p>
          <a:p>
            <a:r>
              <a:rPr lang="en-IN" dirty="0"/>
              <a:t>Programmer has to be aware of the instructions that are used</a:t>
            </a:r>
          </a:p>
          <a:p>
            <a:r>
              <a:rPr lang="en-IN" dirty="0"/>
              <a:t>Deals with logical components (instruction set, addressing mode, data types)</a:t>
            </a:r>
          </a:p>
          <a:p>
            <a:r>
              <a:rPr lang="en-IN" i="1" u="sng" dirty="0"/>
              <a:t>What</a:t>
            </a:r>
            <a:r>
              <a:rPr lang="en-IN" i="1" dirty="0"/>
              <a:t> to do</a:t>
            </a:r>
            <a:r>
              <a:rPr lang="en-IN" dirty="0"/>
              <a:t> (Instruction set)</a:t>
            </a:r>
            <a:endParaRPr lang="en-IN" i="1" dirty="0"/>
          </a:p>
          <a:p>
            <a:endParaRPr lang="en-IN" dirty="0"/>
          </a:p>
        </p:txBody>
      </p:sp>
    </p:spTree>
    <p:extLst>
      <p:ext uri="{BB962C8B-B14F-4D97-AF65-F5344CB8AC3E}">
        <p14:creationId xmlns:p14="http://schemas.microsoft.com/office/powerpoint/2010/main" val="113921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a:t>
            </a:r>
          </a:p>
        </p:txBody>
      </p:sp>
      <p:sp>
        <p:nvSpPr>
          <p:cNvPr id="3" name="Content Placeholder 2">
            <a:extLst>
              <a:ext uri="{FF2B5EF4-FFF2-40B4-BE49-F238E27FC236}">
                <a16:creationId xmlns:a16="http://schemas.microsoft.com/office/drawing/2014/main" id="{2C16F6FA-D259-F8F2-65DA-F9D6DDF11532}"/>
              </a:ext>
            </a:extLst>
          </p:cNvPr>
          <p:cNvSpPr>
            <a:spLocks noGrp="1"/>
          </p:cNvSpPr>
          <p:nvPr>
            <p:ph idx="1"/>
          </p:nvPr>
        </p:nvSpPr>
        <p:spPr/>
        <p:txBody>
          <a:bodyPr/>
          <a:lstStyle/>
          <a:p>
            <a:r>
              <a:rPr lang="en-US" dirty="0"/>
              <a:t>Several solutions to the PCI problems have been proposed, but the one that won a place in all modern PCs today is called </a:t>
            </a:r>
            <a:r>
              <a:rPr lang="en-US" b="1" dirty="0"/>
              <a:t>PCI Express</a:t>
            </a:r>
          </a:p>
          <a:p>
            <a:r>
              <a:rPr lang="en-US" dirty="0"/>
              <a:t>It has little to do with the PCI bus and in fact is not a bus at all, but the marketing  folks did not like letting go of the well-known PCI name</a:t>
            </a:r>
          </a:p>
          <a:p>
            <a:r>
              <a:rPr lang="en-US" dirty="0"/>
              <a:t>PCs containing it are now the standard</a:t>
            </a:r>
          </a:p>
          <a:p>
            <a:endParaRPr lang="en-IN" dirty="0"/>
          </a:p>
        </p:txBody>
      </p:sp>
    </p:spTree>
    <p:extLst>
      <p:ext uri="{BB962C8B-B14F-4D97-AF65-F5344CB8AC3E}">
        <p14:creationId xmlns:p14="http://schemas.microsoft.com/office/powerpoint/2010/main" val="1166044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 Card</a:t>
            </a:r>
          </a:p>
        </p:txBody>
      </p:sp>
      <p:pic>
        <p:nvPicPr>
          <p:cNvPr id="3074" name="Picture 2">
            <a:extLst>
              <a:ext uri="{FF2B5EF4-FFF2-40B4-BE49-F238E27FC236}">
                <a16:creationId xmlns:a16="http://schemas.microsoft.com/office/drawing/2014/main" id="{BC5631C7-6B2B-AA76-A5AA-6E5AD800A2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4956" y="1482583"/>
            <a:ext cx="6793274" cy="509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00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 (Diagram on the next slide)</a:t>
            </a:r>
          </a:p>
        </p:txBody>
      </p:sp>
      <p:sp>
        <p:nvSpPr>
          <p:cNvPr id="3" name="Content Placeholder 2">
            <a:extLst>
              <a:ext uri="{FF2B5EF4-FFF2-40B4-BE49-F238E27FC236}">
                <a16:creationId xmlns:a16="http://schemas.microsoft.com/office/drawing/2014/main" id="{2C16F6FA-D259-F8F2-65DA-F9D6DDF11532}"/>
              </a:ext>
            </a:extLst>
          </p:cNvPr>
          <p:cNvSpPr>
            <a:spLocks noGrp="1"/>
          </p:cNvSpPr>
          <p:nvPr>
            <p:ph idx="1"/>
          </p:nvPr>
        </p:nvSpPr>
        <p:spPr/>
        <p:txBody>
          <a:bodyPr/>
          <a:lstStyle/>
          <a:p>
            <a:r>
              <a:rPr lang="en-US" dirty="0"/>
              <a:t>The heart of the PCI Express solution (often abbreviated PCIe) is to get rid of  the parallel bus with its many masters and slaves and go to a design based on highspeed point-to-point serial connections</a:t>
            </a:r>
          </a:p>
          <a:p>
            <a:r>
              <a:rPr lang="en-US" dirty="0"/>
              <a:t>This solution represents a radical break  with the ISA/EISA/PCI bus tradition, borrowing many ideas from the world of  local area networking, especially switched Ethernet</a:t>
            </a:r>
          </a:p>
          <a:p>
            <a:r>
              <a:rPr lang="en-US" dirty="0"/>
              <a:t>The basic idea is: a PC is a collection of CPU, memory, and I/O controller chips  that need to be interconnected</a:t>
            </a:r>
          </a:p>
          <a:p>
            <a:r>
              <a:rPr lang="en-US" dirty="0"/>
              <a:t>What PCI Express does is provide a general-purpose switch for connecting chips using serial links</a:t>
            </a:r>
          </a:p>
          <a:p>
            <a:endParaRPr lang="en-IN" dirty="0"/>
          </a:p>
        </p:txBody>
      </p:sp>
    </p:spTree>
    <p:extLst>
      <p:ext uri="{BB962C8B-B14F-4D97-AF65-F5344CB8AC3E}">
        <p14:creationId xmlns:p14="http://schemas.microsoft.com/office/powerpoint/2010/main" val="3014901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a:t>
            </a:r>
          </a:p>
        </p:txBody>
      </p:sp>
      <p:pic>
        <p:nvPicPr>
          <p:cNvPr id="5" name="Content Placeholder 4">
            <a:extLst>
              <a:ext uri="{FF2B5EF4-FFF2-40B4-BE49-F238E27FC236}">
                <a16:creationId xmlns:a16="http://schemas.microsoft.com/office/drawing/2014/main" id="{A4530AC0-131E-1BD5-301D-36DBB8ADF411}"/>
              </a:ext>
            </a:extLst>
          </p:cNvPr>
          <p:cNvPicPr>
            <a:picLocks noGrp="1" noChangeAspect="1"/>
          </p:cNvPicPr>
          <p:nvPr>
            <p:ph idx="1"/>
          </p:nvPr>
        </p:nvPicPr>
        <p:blipFill>
          <a:blip r:embed="rId2"/>
          <a:stretch>
            <a:fillRect/>
          </a:stretch>
        </p:blipFill>
        <p:spPr>
          <a:xfrm>
            <a:off x="1619160" y="1371599"/>
            <a:ext cx="8079643" cy="5164461"/>
          </a:xfrm>
        </p:spPr>
      </p:pic>
    </p:spTree>
    <p:extLst>
      <p:ext uri="{BB962C8B-B14F-4D97-AF65-F5344CB8AC3E}">
        <p14:creationId xmlns:p14="http://schemas.microsoft.com/office/powerpoint/2010/main" val="3088133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A868-4389-3AEA-4C11-0DBDFDD5ABA4}"/>
              </a:ext>
            </a:extLst>
          </p:cNvPr>
          <p:cNvSpPr>
            <a:spLocks noGrp="1"/>
          </p:cNvSpPr>
          <p:nvPr>
            <p:ph type="title"/>
          </p:nvPr>
        </p:nvSpPr>
        <p:spPr/>
        <p:txBody>
          <a:bodyPr/>
          <a:lstStyle/>
          <a:p>
            <a:r>
              <a:rPr lang="en-IN" dirty="0"/>
              <a:t>PCI Express – Architecture</a:t>
            </a:r>
          </a:p>
        </p:txBody>
      </p:sp>
      <p:sp>
        <p:nvSpPr>
          <p:cNvPr id="3" name="Content Placeholder 2">
            <a:extLst>
              <a:ext uri="{FF2B5EF4-FFF2-40B4-BE49-F238E27FC236}">
                <a16:creationId xmlns:a16="http://schemas.microsoft.com/office/drawing/2014/main" id="{9A4C4837-4412-231F-4468-A964C7B0658E}"/>
              </a:ext>
            </a:extLst>
          </p:cNvPr>
          <p:cNvSpPr>
            <a:spLocks noGrp="1"/>
          </p:cNvSpPr>
          <p:nvPr>
            <p:ph idx="1"/>
          </p:nvPr>
        </p:nvSpPr>
        <p:spPr/>
        <p:txBody>
          <a:bodyPr>
            <a:normAutofit fontScale="92500" lnSpcReduction="10000"/>
          </a:bodyPr>
          <a:lstStyle/>
          <a:p>
            <a:r>
              <a:rPr lang="en-US" dirty="0"/>
              <a:t>In PCI Express, the CPU, memory, and cache are connected to the  bridge chip in the traditional way</a:t>
            </a:r>
          </a:p>
          <a:p>
            <a:r>
              <a:rPr lang="en-US" dirty="0"/>
              <a:t>A switch is connected to the bridge (possibly part of the bridge chip itself or integrated directly into the processor)</a:t>
            </a:r>
          </a:p>
          <a:p>
            <a:r>
              <a:rPr lang="en-US" dirty="0"/>
              <a:t>Each I/O chip has a dedicated point-to-point connection to the switch</a:t>
            </a:r>
          </a:p>
          <a:p>
            <a:r>
              <a:rPr lang="en-US" dirty="0"/>
              <a:t>Each connection consists of a pair of unidirectional channels, one to the switch and  one from it</a:t>
            </a:r>
          </a:p>
          <a:p>
            <a:r>
              <a:rPr lang="en-US" dirty="0"/>
              <a:t>Each channel is made up of two wires, one for the signal and one for  ground, to provide high noise immunity during high-speed transmission</a:t>
            </a:r>
          </a:p>
          <a:p>
            <a:r>
              <a:rPr lang="en-US" dirty="0"/>
              <a:t>This architecture has replaced the old one with a much more uniform model, in which all  devices are treated equally</a:t>
            </a:r>
          </a:p>
        </p:txBody>
      </p:sp>
    </p:spTree>
    <p:extLst>
      <p:ext uri="{BB962C8B-B14F-4D97-AF65-F5344CB8AC3E}">
        <p14:creationId xmlns:p14="http://schemas.microsoft.com/office/powerpoint/2010/main" val="1516175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A868-4389-3AEA-4C11-0DBDFDD5ABA4}"/>
              </a:ext>
            </a:extLst>
          </p:cNvPr>
          <p:cNvSpPr>
            <a:spLocks noGrp="1"/>
          </p:cNvSpPr>
          <p:nvPr>
            <p:ph type="title"/>
          </p:nvPr>
        </p:nvSpPr>
        <p:spPr/>
        <p:txBody>
          <a:bodyPr/>
          <a:lstStyle/>
          <a:p>
            <a:r>
              <a:rPr lang="en-IN" dirty="0"/>
              <a:t>PCI Express versus Older Buses</a:t>
            </a:r>
          </a:p>
        </p:txBody>
      </p:sp>
      <p:sp>
        <p:nvSpPr>
          <p:cNvPr id="3" name="Content Placeholder 2">
            <a:extLst>
              <a:ext uri="{FF2B5EF4-FFF2-40B4-BE49-F238E27FC236}">
                <a16:creationId xmlns:a16="http://schemas.microsoft.com/office/drawing/2014/main" id="{9A4C4837-4412-231F-4468-A964C7B0658E}"/>
              </a:ext>
            </a:extLst>
          </p:cNvPr>
          <p:cNvSpPr>
            <a:spLocks noGrp="1"/>
          </p:cNvSpPr>
          <p:nvPr>
            <p:ph idx="1"/>
          </p:nvPr>
        </p:nvSpPr>
        <p:spPr/>
        <p:txBody>
          <a:bodyPr>
            <a:normAutofit lnSpcReduction="10000"/>
          </a:bodyPr>
          <a:lstStyle/>
          <a:p>
            <a:r>
              <a:rPr lang="en-US" dirty="0"/>
              <a:t>PCI Express has a centralized switch versus a multidrop  bus in the earlier buses </a:t>
            </a:r>
          </a:p>
          <a:p>
            <a:r>
              <a:rPr lang="en-US" dirty="0"/>
              <a:t>PCI Express uses narrow serial point-to-point connections versus a wide parallel  bus, which was used earlier</a:t>
            </a:r>
          </a:p>
          <a:p>
            <a:r>
              <a:rPr lang="en-US" dirty="0"/>
              <a:t>The conceptual model behind the PCI  bus is that of a bus master issuing a command to a slave to read a word or a block  of words</a:t>
            </a:r>
          </a:p>
          <a:p>
            <a:pPr lvl="1"/>
            <a:r>
              <a:rPr lang="en-US" dirty="0"/>
              <a:t>The PCI Express model is that of a device sending a data packet to another device</a:t>
            </a:r>
          </a:p>
          <a:p>
            <a:pPr lvl="1"/>
            <a:r>
              <a:rPr lang="en-US" dirty="0"/>
              <a:t>The concept of a packet, which consists of a header and a payload,  is taken from the networking world</a:t>
            </a:r>
          </a:p>
          <a:p>
            <a:pPr lvl="1"/>
            <a:r>
              <a:rPr lang="en-US" dirty="0"/>
              <a:t>In effect, a PC with PCI Express is a  miniature </a:t>
            </a:r>
            <a:r>
              <a:rPr lang="en-US"/>
              <a:t>packet-switching network</a:t>
            </a:r>
            <a:endParaRPr lang="en-US" dirty="0"/>
          </a:p>
        </p:txBody>
      </p:sp>
    </p:spTree>
    <p:extLst>
      <p:ext uri="{BB962C8B-B14F-4D97-AF65-F5344CB8AC3E}">
        <p14:creationId xmlns:p14="http://schemas.microsoft.com/office/powerpoint/2010/main" val="186379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12724-9AF3-003A-3D6F-417BDF3262CA}"/>
              </a:ext>
            </a:extLst>
          </p:cNvPr>
          <p:cNvSpPr>
            <a:spLocks noGrp="1"/>
          </p:cNvSpPr>
          <p:nvPr>
            <p:ph type="title"/>
          </p:nvPr>
        </p:nvSpPr>
        <p:spPr/>
        <p:txBody>
          <a:bodyPr/>
          <a:lstStyle/>
          <a:p>
            <a:r>
              <a:rPr lang="en-IN" dirty="0"/>
              <a:t>CPU/Processor Speed</a:t>
            </a:r>
          </a:p>
        </p:txBody>
      </p:sp>
      <p:sp>
        <p:nvSpPr>
          <p:cNvPr id="5" name="Text Placeholder 4">
            <a:extLst>
              <a:ext uri="{FF2B5EF4-FFF2-40B4-BE49-F238E27FC236}">
                <a16:creationId xmlns:a16="http://schemas.microsoft.com/office/drawing/2014/main" id="{A22D73C6-C032-69F8-D6D1-DB99B289A0E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57790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88D3-023A-E8F5-B01C-95FF64BED220}"/>
              </a:ext>
            </a:extLst>
          </p:cNvPr>
          <p:cNvSpPr>
            <a:spLocks noGrp="1"/>
          </p:cNvSpPr>
          <p:nvPr>
            <p:ph type="title"/>
          </p:nvPr>
        </p:nvSpPr>
        <p:spPr/>
        <p:txBody>
          <a:bodyPr/>
          <a:lstStyle/>
          <a:p>
            <a:r>
              <a:rPr lang="en-IN" dirty="0"/>
              <a:t>CPU Actions: Fetch-Decode-Execute</a:t>
            </a:r>
          </a:p>
        </p:txBody>
      </p:sp>
      <p:sp>
        <p:nvSpPr>
          <p:cNvPr id="3" name="Content Placeholder 2">
            <a:extLst>
              <a:ext uri="{FF2B5EF4-FFF2-40B4-BE49-F238E27FC236}">
                <a16:creationId xmlns:a16="http://schemas.microsoft.com/office/drawing/2014/main" id="{A733A106-593E-CAFF-34E6-AF6DD4FFDE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B91CCFA-7A14-19FB-1E02-A517EE402626}"/>
              </a:ext>
            </a:extLst>
          </p:cNvPr>
          <p:cNvPicPr>
            <a:picLocks noChangeAspect="1"/>
          </p:cNvPicPr>
          <p:nvPr/>
        </p:nvPicPr>
        <p:blipFill>
          <a:blip r:embed="rId2"/>
          <a:stretch>
            <a:fillRect/>
          </a:stretch>
        </p:blipFill>
        <p:spPr>
          <a:xfrm>
            <a:off x="2024008" y="1478088"/>
            <a:ext cx="7452297" cy="4515514"/>
          </a:xfrm>
          <a:prstGeom prst="rect">
            <a:avLst/>
          </a:prstGeom>
        </p:spPr>
      </p:pic>
    </p:spTree>
    <p:extLst>
      <p:ext uri="{BB962C8B-B14F-4D97-AF65-F5344CB8AC3E}">
        <p14:creationId xmlns:p14="http://schemas.microsoft.com/office/powerpoint/2010/main" val="4078552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4709-0C16-C064-0543-A2C28F65EF08}"/>
              </a:ext>
            </a:extLst>
          </p:cNvPr>
          <p:cNvSpPr>
            <a:spLocks noGrp="1"/>
          </p:cNvSpPr>
          <p:nvPr>
            <p:ph type="title"/>
          </p:nvPr>
        </p:nvSpPr>
        <p:spPr/>
        <p:txBody>
          <a:bodyPr/>
          <a:lstStyle/>
          <a:p>
            <a:r>
              <a:rPr lang="en-IN" dirty="0"/>
              <a:t>Clock Speed</a:t>
            </a:r>
          </a:p>
        </p:txBody>
      </p:sp>
      <p:sp>
        <p:nvSpPr>
          <p:cNvPr id="3" name="Content Placeholder 2">
            <a:extLst>
              <a:ext uri="{FF2B5EF4-FFF2-40B4-BE49-F238E27FC236}">
                <a16:creationId xmlns:a16="http://schemas.microsoft.com/office/drawing/2014/main" id="{BA4B070A-B2E5-ECC2-0542-BF2E0662E3CC}"/>
              </a:ext>
            </a:extLst>
          </p:cNvPr>
          <p:cNvSpPr>
            <a:spLocks noGrp="1"/>
          </p:cNvSpPr>
          <p:nvPr>
            <p:ph idx="1"/>
          </p:nvPr>
        </p:nvSpPr>
        <p:spPr/>
        <p:txBody>
          <a:bodyPr>
            <a:normAutofit lnSpcReduction="10000"/>
          </a:bodyPr>
          <a:lstStyle/>
          <a:p>
            <a:r>
              <a:rPr lang="en-IN" dirty="0"/>
              <a:t>Each CPU has a built-in quartz clock/oscillator that continuously generates a pulse at a very short frequency</a:t>
            </a:r>
          </a:p>
          <a:p>
            <a:r>
              <a:rPr lang="en-IN" dirty="0"/>
              <a:t>At every pulse, the CPU carries a part of an instruction</a:t>
            </a:r>
          </a:p>
          <a:p>
            <a:r>
              <a:rPr lang="en-IN" dirty="0"/>
              <a:t>Usually, 1 instruction = multiple CPU clock cycles</a:t>
            </a:r>
          </a:p>
          <a:p>
            <a:r>
              <a:rPr lang="en-IN" dirty="0"/>
              <a:t>(See next slide)</a:t>
            </a:r>
          </a:p>
          <a:p>
            <a:r>
              <a:rPr lang="en-IN" dirty="0"/>
              <a:t>The speed of the oscillations is measured in Hz</a:t>
            </a:r>
          </a:p>
          <a:p>
            <a:r>
              <a:rPr lang="en-IN" dirty="0"/>
              <a:t>More the oscillations, higher is Hertz per second</a:t>
            </a:r>
          </a:p>
          <a:p>
            <a:r>
              <a:rPr lang="en-IN" dirty="0"/>
              <a:t>Higher the Hertz per second, faster will be the computer</a:t>
            </a:r>
          </a:p>
          <a:p>
            <a:r>
              <a:rPr lang="en-IN" dirty="0"/>
              <a:t>Reason: More the number of instructions it can carry out per second</a:t>
            </a:r>
          </a:p>
        </p:txBody>
      </p:sp>
      <p:pic>
        <p:nvPicPr>
          <p:cNvPr id="5" name="Picture 4">
            <a:extLst>
              <a:ext uri="{FF2B5EF4-FFF2-40B4-BE49-F238E27FC236}">
                <a16:creationId xmlns:a16="http://schemas.microsoft.com/office/drawing/2014/main" id="{459C1942-DFBE-C911-3318-9F6B8E82140C}"/>
              </a:ext>
            </a:extLst>
          </p:cNvPr>
          <p:cNvPicPr>
            <a:picLocks noChangeAspect="1"/>
          </p:cNvPicPr>
          <p:nvPr/>
        </p:nvPicPr>
        <p:blipFill>
          <a:blip r:embed="rId2"/>
          <a:stretch>
            <a:fillRect/>
          </a:stretch>
        </p:blipFill>
        <p:spPr>
          <a:xfrm>
            <a:off x="9493320" y="2359996"/>
            <a:ext cx="2392779" cy="1955881"/>
          </a:xfrm>
          <a:prstGeom prst="rect">
            <a:avLst/>
          </a:prstGeom>
        </p:spPr>
      </p:pic>
    </p:spTree>
    <p:extLst>
      <p:ext uri="{BB962C8B-B14F-4D97-AF65-F5344CB8AC3E}">
        <p14:creationId xmlns:p14="http://schemas.microsoft.com/office/powerpoint/2010/main" val="3374943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FBB3-CBD0-BEE7-8EC5-A2CF26F1C46E}"/>
              </a:ext>
            </a:extLst>
          </p:cNvPr>
          <p:cNvSpPr>
            <a:spLocks noGrp="1"/>
          </p:cNvSpPr>
          <p:nvPr>
            <p:ph type="title"/>
          </p:nvPr>
        </p:nvSpPr>
        <p:spPr/>
        <p:txBody>
          <a:bodyPr/>
          <a:lstStyle/>
          <a:p>
            <a:r>
              <a:rPr lang="en-IN" dirty="0"/>
              <a:t>CPU Cycles and Instructions</a:t>
            </a:r>
          </a:p>
        </p:txBody>
      </p:sp>
      <p:sp>
        <p:nvSpPr>
          <p:cNvPr id="3" name="Content Placeholder 2">
            <a:extLst>
              <a:ext uri="{FF2B5EF4-FFF2-40B4-BE49-F238E27FC236}">
                <a16:creationId xmlns:a16="http://schemas.microsoft.com/office/drawing/2014/main" id="{65CA1609-B7FA-FB00-376F-ED4A3ACC1E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0451A6-BB9A-283A-DD70-D54AE4341CF6}"/>
              </a:ext>
            </a:extLst>
          </p:cNvPr>
          <p:cNvPicPr>
            <a:picLocks noChangeAspect="1"/>
          </p:cNvPicPr>
          <p:nvPr/>
        </p:nvPicPr>
        <p:blipFill>
          <a:blip r:embed="rId2"/>
          <a:stretch>
            <a:fillRect/>
          </a:stretch>
        </p:blipFill>
        <p:spPr>
          <a:xfrm>
            <a:off x="1064232" y="1825625"/>
            <a:ext cx="9888020" cy="4457429"/>
          </a:xfrm>
          <a:prstGeom prst="rect">
            <a:avLst/>
          </a:prstGeom>
        </p:spPr>
      </p:pic>
    </p:spTree>
    <p:extLst>
      <p:ext uri="{BB962C8B-B14F-4D97-AF65-F5344CB8AC3E}">
        <p14:creationId xmlns:p14="http://schemas.microsoft.com/office/powerpoint/2010/main" val="240852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B1D6-AEEF-4F00-A779-78E131CDBBDA}"/>
              </a:ext>
            </a:extLst>
          </p:cNvPr>
          <p:cNvSpPr>
            <a:spLocks noGrp="1"/>
          </p:cNvSpPr>
          <p:nvPr>
            <p:ph type="title"/>
          </p:nvPr>
        </p:nvSpPr>
        <p:spPr/>
        <p:txBody>
          <a:bodyPr/>
          <a:lstStyle/>
          <a:p>
            <a:r>
              <a:rPr lang="en-IN" dirty="0"/>
              <a:t>Brief History of Computers</a:t>
            </a:r>
          </a:p>
        </p:txBody>
      </p:sp>
      <p:graphicFrame>
        <p:nvGraphicFramePr>
          <p:cNvPr id="4" name="Table 4">
            <a:extLst>
              <a:ext uri="{FF2B5EF4-FFF2-40B4-BE49-F238E27FC236}">
                <a16:creationId xmlns:a16="http://schemas.microsoft.com/office/drawing/2014/main" id="{ACCDCA41-FE09-EE1E-B21E-E2244A3785DE}"/>
              </a:ext>
            </a:extLst>
          </p:cNvPr>
          <p:cNvGraphicFramePr>
            <a:graphicFrameLocks noGrp="1"/>
          </p:cNvGraphicFramePr>
          <p:nvPr>
            <p:ph idx="1"/>
          </p:nvPr>
        </p:nvGraphicFramePr>
        <p:xfrm>
          <a:off x="838203" y="1424933"/>
          <a:ext cx="10515597" cy="5303520"/>
        </p:xfrm>
        <a:graphic>
          <a:graphicData uri="http://schemas.openxmlformats.org/drawingml/2006/table">
            <a:tbl>
              <a:tblPr firstRow="1" bandRow="1">
                <a:tableStyleId>{21E4AEA4-8DFA-4A89-87EB-49C32662AFE0}</a:tableStyleId>
              </a:tblPr>
              <a:tblGrid>
                <a:gridCol w="2408434">
                  <a:extLst>
                    <a:ext uri="{9D8B030D-6E8A-4147-A177-3AD203B41FA5}">
                      <a16:colId xmlns:a16="http://schemas.microsoft.com/office/drawing/2014/main" val="2996717510"/>
                    </a:ext>
                  </a:extLst>
                </a:gridCol>
                <a:gridCol w="1109606">
                  <a:extLst>
                    <a:ext uri="{9D8B030D-6E8A-4147-A177-3AD203B41FA5}">
                      <a16:colId xmlns:a16="http://schemas.microsoft.com/office/drawing/2014/main" val="3739406944"/>
                    </a:ext>
                  </a:extLst>
                </a:gridCol>
                <a:gridCol w="6997557">
                  <a:extLst>
                    <a:ext uri="{9D8B030D-6E8A-4147-A177-3AD203B41FA5}">
                      <a16:colId xmlns:a16="http://schemas.microsoft.com/office/drawing/2014/main" val="2588009539"/>
                    </a:ext>
                  </a:extLst>
                </a:gridCol>
              </a:tblGrid>
              <a:tr h="370840">
                <a:tc>
                  <a:txBody>
                    <a:bodyPr/>
                    <a:lstStyle/>
                    <a:p>
                      <a:r>
                        <a:rPr lang="en-IN" dirty="0"/>
                        <a:t> Generation</a:t>
                      </a:r>
                    </a:p>
                  </a:txBody>
                  <a:tcPr/>
                </a:tc>
                <a:tc>
                  <a:txBody>
                    <a:bodyPr/>
                    <a:lstStyle/>
                    <a:p>
                      <a:r>
                        <a:rPr lang="en-IN" dirty="0"/>
                        <a:t>Time Period</a:t>
                      </a:r>
                    </a:p>
                  </a:txBody>
                  <a:tcPr/>
                </a:tc>
                <a:tc>
                  <a:txBody>
                    <a:bodyPr/>
                    <a:lstStyle/>
                    <a:p>
                      <a:r>
                        <a:rPr lang="en-IN" dirty="0"/>
                        <a:t>Details</a:t>
                      </a:r>
                    </a:p>
                  </a:txBody>
                  <a:tcPr/>
                </a:tc>
                <a:extLst>
                  <a:ext uri="{0D108BD9-81ED-4DB2-BD59-A6C34878D82A}">
                    <a16:rowId xmlns:a16="http://schemas.microsoft.com/office/drawing/2014/main" val="6466754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a:t>
                      </a:r>
                      <a:r>
                        <a:rPr lang="en-IN" baseline="30000" dirty="0"/>
                        <a:t>th</a:t>
                      </a:r>
                      <a:r>
                        <a:rPr lang="en-IN" dirty="0"/>
                        <a:t> (Mechanical computers)</a:t>
                      </a:r>
                    </a:p>
                    <a:p>
                      <a:endParaRPr lang="en-IN" dirty="0"/>
                    </a:p>
                  </a:txBody>
                  <a:tcPr/>
                </a:tc>
                <a:tc>
                  <a:txBody>
                    <a:bodyPr/>
                    <a:lstStyle/>
                    <a:p>
                      <a:r>
                        <a:rPr lang="en-IN" dirty="0"/>
                        <a:t>1642-1945</a:t>
                      </a:r>
                    </a:p>
                  </a:txBody>
                  <a:tcPr/>
                </a:tc>
                <a:tc>
                  <a:txBody>
                    <a:bodyPr/>
                    <a:lstStyle/>
                    <a:p>
                      <a:pPr marL="400050" indent="-400050">
                        <a:buAutoNum type="romanLcParenBoth"/>
                      </a:pPr>
                      <a:r>
                        <a:rPr lang="en-IN" dirty="0"/>
                        <a:t>Mechanical devices (e.g. Difference Engine and Analytical Engine of Charles Babbage) – See next slide</a:t>
                      </a:r>
                    </a:p>
                    <a:p>
                      <a:pPr marL="400050" indent="-400050">
                        <a:buAutoNum type="romanLcParenBoth"/>
                      </a:pPr>
                      <a:r>
                        <a:rPr lang="en-IN" dirty="0"/>
                        <a:t>Konrad </a:t>
                      </a:r>
                      <a:r>
                        <a:rPr lang="en-IN" dirty="0" err="1"/>
                        <a:t>Zuse’s</a:t>
                      </a:r>
                      <a:r>
                        <a:rPr lang="en-IN" dirty="0"/>
                        <a:t> calculating machines using electric relays</a:t>
                      </a:r>
                    </a:p>
                    <a:p>
                      <a:pPr marL="400050" indent="-400050">
                        <a:buAutoNum type="romanLcParenBoth"/>
                      </a:pPr>
                      <a:r>
                        <a:rPr lang="en-IN" dirty="0"/>
                        <a:t>John Atanasoff’s calculator</a:t>
                      </a:r>
                    </a:p>
                  </a:txBody>
                  <a:tcPr/>
                </a:tc>
                <a:extLst>
                  <a:ext uri="{0D108BD9-81ED-4DB2-BD59-A6C34878D82A}">
                    <a16:rowId xmlns:a16="http://schemas.microsoft.com/office/drawing/2014/main" val="2755318163"/>
                  </a:ext>
                </a:extLst>
              </a:tr>
              <a:tr h="370840">
                <a:tc>
                  <a:txBody>
                    <a:bodyPr/>
                    <a:lstStyle/>
                    <a:p>
                      <a:r>
                        <a:rPr lang="en-IN" dirty="0"/>
                        <a:t>1</a:t>
                      </a:r>
                      <a:r>
                        <a:rPr lang="en-IN" baseline="30000" dirty="0"/>
                        <a:t>st</a:t>
                      </a:r>
                      <a:r>
                        <a:rPr lang="en-IN" dirty="0"/>
                        <a:t> (Vacuum tubes)</a:t>
                      </a:r>
                    </a:p>
                  </a:txBody>
                  <a:tcPr/>
                </a:tc>
                <a:tc>
                  <a:txBody>
                    <a:bodyPr/>
                    <a:lstStyle/>
                    <a:p>
                      <a:r>
                        <a:rPr lang="en-IN" dirty="0"/>
                        <a:t>1945-1955</a:t>
                      </a:r>
                    </a:p>
                  </a:txBody>
                  <a:tcPr/>
                </a:tc>
                <a:tc>
                  <a:txBody>
                    <a:bodyPr/>
                    <a:lstStyle/>
                    <a:p>
                      <a:r>
                        <a:rPr lang="en-IN" dirty="0"/>
                        <a:t>COLOSSUS in England (Alan Turing), ENIAC (</a:t>
                      </a:r>
                      <a:r>
                        <a:rPr lang="en-IN" dirty="0" err="1"/>
                        <a:t>Mauchley</a:t>
                      </a:r>
                      <a:r>
                        <a:rPr lang="en-IN" dirty="0"/>
                        <a:t> and Eckert)</a:t>
                      </a:r>
                    </a:p>
                  </a:txBody>
                  <a:tcPr/>
                </a:tc>
                <a:extLst>
                  <a:ext uri="{0D108BD9-81ED-4DB2-BD59-A6C34878D82A}">
                    <a16:rowId xmlns:a16="http://schemas.microsoft.com/office/drawing/2014/main" val="400415088"/>
                  </a:ext>
                </a:extLst>
              </a:tr>
              <a:tr h="370840">
                <a:tc>
                  <a:txBody>
                    <a:bodyPr/>
                    <a:lstStyle/>
                    <a:p>
                      <a:r>
                        <a:rPr lang="en-IN" dirty="0"/>
                        <a:t>2</a:t>
                      </a:r>
                      <a:r>
                        <a:rPr lang="en-IN" baseline="30000" dirty="0"/>
                        <a:t>nd  </a:t>
                      </a:r>
                      <a:r>
                        <a:rPr lang="en-IN" dirty="0"/>
                        <a:t>(Transistors)</a:t>
                      </a:r>
                    </a:p>
                  </a:txBody>
                  <a:tcPr/>
                </a:tc>
                <a:tc>
                  <a:txBody>
                    <a:bodyPr/>
                    <a:lstStyle/>
                    <a:p>
                      <a:r>
                        <a:rPr lang="en-IN" dirty="0"/>
                        <a:t>1955-1965</a:t>
                      </a:r>
                    </a:p>
                  </a:txBody>
                  <a:tcPr/>
                </a:tc>
                <a:tc>
                  <a:txBody>
                    <a:bodyPr/>
                    <a:lstStyle/>
                    <a:p>
                      <a:r>
                        <a:rPr lang="en-IN" dirty="0"/>
                        <a:t>Digital Equipment Corporation (DEC) PDP-1, CDC 6600, Cray Supercomputers</a:t>
                      </a:r>
                    </a:p>
                  </a:txBody>
                  <a:tcPr/>
                </a:tc>
                <a:extLst>
                  <a:ext uri="{0D108BD9-81ED-4DB2-BD59-A6C34878D82A}">
                    <a16:rowId xmlns:a16="http://schemas.microsoft.com/office/drawing/2014/main" val="3492543617"/>
                  </a:ext>
                </a:extLst>
              </a:tr>
              <a:tr h="370840">
                <a:tc>
                  <a:txBody>
                    <a:bodyPr/>
                    <a:lstStyle/>
                    <a:p>
                      <a:r>
                        <a:rPr lang="en-IN" dirty="0"/>
                        <a:t>3</a:t>
                      </a:r>
                      <a:r>
                        <a:rPr lang="en-IN" baseline="30000" dirty="0"/>
                        <a:t>rd  </a:t>
                      </a:r>
                      <a:r>
                        <a:rPr lang="en-IN" dirty="0"/>
                        <a:t>(Integrated Circuits or ICs)</a:t>
                      </a:r>
                    </a:p>
                  </a:txBody>
                  <a:tcPr/>
                </a:tc>
                <a:tc>
                  <a:txBody>
                    <a:bodyPr/>
                    <a:lstStyle/>
                    <a:p>
                      <a:r>
                        <a:rPr lang="en-IN" dirty="0"/>
                        <a:t>1965-1980</a:t>
                      </a:r>
                    </a:p>
                  </a:txBody>
                  <a:tcPr/>
                </a:tc>
                <a:tc>
                  <a:txBody>
                    <a:bodyPr/>
                    <a:lstStyle/>
                    <a:p>
                      <a:r>
                        <a:rPr lang="en-IN" dirty="0"/>
                        <a:t>IBM System/360 series of computers – Same assembly language, multiple computers, introduced </a:t>
                      </a:r>
                      <a:r>
                        <a:rPr lang="en-IN" b="1" dirty="0"/>
                        <a:t>multiprogramming</a:t>
                      </a:r>
                      <a:r>
                        <a:rPr lang="en-IN" b="0" dirty="0"/>
                        <a:t>, </a:t>
                      </a:r>
                      <a:endParaRPr lang="en-IN" b="1" dirty="0"/>
                    </a:p>
                  </a:txBody>
                  <a:tcPr/>
                </a:tc>
                <a:extLst>
                  <a:ext uri="{0D108BD9-81ED-4DB2-BD59-A6C34878D82A}">
                    <a16:rowId xmlns:a16="http://schemas.microsoft.com/office/drawing/2014/main" val="1824918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a:t>
                      </a:r>
                      <a:r>
                        <a:rPr lang="en-IN" baseline="30000" dirty="0"/>
                        <a:t>th  </a:t>
                      </a:r>
                      <a:r>
                        <a:rPr lang="en-IN" dirty="0"/>
                        <a:t>(Very Large Scale Integration or VLSI)</a:t>
                      </a:r>
                    </a:p>
                    <a:p>
                      <a:endParaRPr lang="en-IN" dirty="0"/>
                    </a:p>
                  </a:txBody>
                  <a:tcPr/>
                </a:tc>
                <a:tc>
                  <a:txBody>
                    <a:bodyPr/>
                    <a:lstStyle/>
                    <a:p>
                      <a:r>
                        <a:rPr lang="en-IN" dirty="0"/>
                        <a:t>1980-Ongoing</a:t>
                      </a:r>
                    </a:p>
                  </a:txBody>
                  <a:tcPr/>
                </a:tc>
                <a:tc>
                  <a:txBody>
                    <a:bodyPr/>
                    <a:lstStyle/>
                    <a:p>
                      <a:r>
                        <a:rPr lang="en-IN" dirty="0"/>
                        <a:t>IBM and other ‘cloned’ Personal Computers (PC), Apple Macintosh, CP/M and DOS operating systems, Intel 80836 chip in 1985 (x86)</a:t>
                      </a:r>
                    </a:p>
                  </a:txBody>
                  <a:tcPr/>
                </a:tc>
                <a:extLst>
                  <a:ext uri="{0D108BD9-81ED-4DB2-BD59-A6C34878D82A}">
                    <a16:rowId xmlns:a16="http://schemas.microsoft.com/office/drawing/2014/main" val="1439500209"/>
                  </a:ext>
                </a:extLst>
              </a:tr>
              <a:tr h="370840">
                <a:tc>
                  <a:txBody>
                    <a:bodyPr/>
                    <a:lstStyle/>
                    <a:p>
                      <a:r>
                        <a:rPr lang="en-IN" dirty="0"/>
                        <a:t>5</a:t>
                      </a:r>
                      <a:r>
                        <a:rPr lang="en-IN" baseline="30000" dirty="0"/>
                        <a:t>th</a:t>
                      </a:r>
                      <a:r>
                        <a:rPr lang="en-IN" dirty="0"/>
                        <a:t> (Low power and invisible computers)</a:t>
                      </a:r>
                    </a:p>
                  </a:txBody>
                  <a:tcPr/>
                </a:tc>
                <a:tc>
                  <a:txBody>
                    <a:bodyPr/>
                    <a:lstStyle/>
                    <a:p>
                      <a:r>
                        <a:rPr lang="en-IN" dirty="0"/>
                        <a:t>1990s onwards</a:t>
                      </a:r>
                    </a:p>
                  </a:txBody>
                  <a:tcPr/>
                </a:tc>
                <a:tc>
                  <a:txBody>
                    <a:bodyPr/>
                    <a:lstStyle/>
                    <a:p>
                      <a:r>
                        <a:rPr lang="en-IN" dirty="0"/>
                        <a:t>PDAs, Smart phones, IoT</a:t>
                      </a:r>
                    </a:p>
                  </a:txBody>
                  <a:tcPr/>
                </a:tc>
                <a:extLst>
                  <a:ext uri="{0D108BD9-81ED-4DB2-BD59-A6C34878D82A}">
                    <a16:rowId xmlns:a16="http://schemas.microsoft.com/office/drawing/2014/main" val="722836075"/>
                  </a:ext>
                </a:extLst>
              </a:tr>
            </a:tbl>
          </a:graphicData>
        </a:graphic>
      </p:graphicFrame>
    </p:spTree>
    <p:extLst>
      <p:ext uri="{BB962C8B-B14F-4D97-AF65-F5344CB8AC3E}">
        <p14:creationId xmlns:p14="http://schemas.microsoft.com/office/powerpoint/2010/main" val="768507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5F33-D726-EA1A-4019-979C83D01781}"/>
              </a:ext>
            </a:extLst>
          </p:cNvPr>
          <p:cNvSpPr>
            <a:spLocks noGrp="1"/>
          </p:cNvSpPr>
          <p:nvPr>
            <p:ph type="title"/>
          </p:nvPr>
        </p:nvSpPr>
        <p:spPr/>
        <p:txBody>
          <a:bodyPr/>
          <a:lstStyle/>
          <a:p>
            <a:r>
              <a:rPr lang="en-IN" dirty="0"/>
              <a:t>CPU Speed – More Details</a:t>
            </a:r>
          </a:p>
        </p:txBody>
      </p:sp>
      <p:sp>
        <p:nvSpPr>
          <p:cNvPr id="3" name="Content Placeholder 2">
            <a:extLst>
              <a:ext uri="{FF2B5EF4-FFF2-40B4-BE49-F238E27FC236}">
                <a16:creationId xmlns:a16="http://schemas.microsoft.com/office/drawing/2014/main" id="{85A3462E-A050-FF54-EAD6-F5AAF1B2C65C}"/>
              </a:ext>
            </a:extLst>
          </p:cNvPr>
          <p:cNvSpPr>
            <a:spLocks noGrp="1"/>
          </p:cNvSpPr>
          <p:nvPr>
            <p:ph idx="1"/>
          </p:nvPr>
        </p:nvSpPr>
        <p:spPr/>
        <p:txBody>
          <a:bodyPr/>
          <a:lstStyle/>
          <a:p>
            <a:r>
              <a:rPr lang="en-IN" dirty="0"/>
              <a:t>One of the first CPU chips - the Intel 4004, had 4-bit data bus and a clock speed of 108 </a:t>
            </a:r>
            <a:r>
              <a:rPr lang="en-IN" dirty="0" err="1"/>
              <a:t>KHz</a:t>
            </a:r>
            <a:endParaRPr lang="en-IN" dirty="0"/>
          </a:p>
          <a:p>
            <a:pPr lvl="1"/>
            <a:r>
              <a:rPr lang="en-IN" dirty="0"/>
              <a:t>So, 108 thousand clock cycles per second</a:t>
            </a:r>
          </a:p>
          <a:p>
            <a:r>
              <a:rPr lang="en-IN" dirty="0"/>
              <a:t>Intel Core i3 has 4 billion cycles per second, per core!</a:t>
            </a:r>
          </a:p>
        </p:txBody>
      </p:sp>
    </p:spTree>
    <p:extLst>
      <p:ext uri="{BB962C8B-B14F-4D97-AF65-F5344CB8AC3E}">
        <p14:creationId xmlns:p14="http://schemas.microsoft.com/office/powerpoint/2010/main" val="2630919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EF264-2777-5A77-24C4-1DF77BB7E30F}"/>
              </a:ext>
            </a:extLst>
          </p:cNvPr>
          <p:cNvSpPr>
            <a:spLocks noGrp="1"/>
          </p:cNvSpPr>
          <p:nvPr>
            <p:ph type="title"/>
          </p:nvPr>
        </p:nvSpPr>
        <p:spPr/>
        <p:txBody>
          <a:bodyPr/>
          <a:lstStyle/>
          <a:p>
            <a:r>
              <a:rPr lang="en-IN" dirty="0"/>
              <a:t>Fetch-Decode-Execute Cycle</a:t>
            </a:r>
          </a:p>
        </p:txBody>
      </p:sp>
      <p:sp>
        <p:nvSpPr>
          <p:cNvPr id="5" name="Text Placeholder 4">
            <a:extLst>
              <a:ext uri="{FF2B5EF4-FFF2-40B4-BE49-F238E27FC236}">
                <a16:creationId xmlns:a16="http://schemas.microsoft.com/office/drawing/2014/main" id="{F20C8AC7-66F0-A62F-4773-DC8F889323E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10229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D2C6-577A-0AB0-91F8-81FBBB9DD870}"/>
              </a:ext>
            </a:extLst>
          </p:cNvPr>
          <p:cNvSpPr>
            <a:spLocks noGrp="1"/>
          </p:cNvSpPr>
          <p:nvPr>
            <p:ph type="title"/>
          </p:nvPr>
        </p:nvSpPr>
        <p:spPr/>
        <p:txBody>
          <a:bodyPr/>
          <a:lstStyle/>
          <a:p>
            <a:r>
              <a:rPr lang="en-IN" dirty="0"/>
              <a:t>von Neumann System: Fetch-Decode-Execute</a:t>
            </a:r>
          </a:p>
        </p:txBody>
      </p:sp>
      <p:sp>
        <p:nvSpPr>
          <p:cNvPr id="3" name="Content Placeholder 2">
            <a:extLst>
              <a:ext uri="{FF2B5EF4-FFF2-40B4-BE49-F238E27FC236}">
                <a16:creationId xmlns:a16="http://schemas.microsoft.com/office/drawing/2014/main" id="{A2CE2B78-2F11-66EE-F15A-C04A37C3EB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33CFF07-9A13-DBCF-B277-449344E85953}"/>
              </a:ext>
            </a:extLst>
          </p:cNvPr>
          <p:cNvPicPr>
            <a:picLocks noChangeAspect="1"/>
          </p:cNvPicPr>
          <p:nvPr/>
        </p:nvPicPr>
        <p:blipFill>
          <a:blip r:embed="rId2"/>
          <a:stretch>
            <a:fillRect/>
          </a:stretch>
        </p:blipFill>
        <p:spPr>
          <a:xfrm>
            <a:off x="2828750" y="1616174"/>
            <a:ext cx="5822090" cy="4770239"/>
          </a:xfrm>
          <a:prstGeom prst="rect">
            <a:avLst/>
          </a:prstGeom>
        </p:spPr>
      </p:pic>
    </p:spTree>
    <p:extLst>
      <p:ext uri="{BB962C8B-B14F-4D97-AF65-F5344CB8AC3E}">
        <p14:creationId xmlns:p14="http://schemas.microsoft.com/office/powerpoint/2010/main" val="3122014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The Control Unit </a:t>
            </a:r>
            <a:r>
              <a:rPr lang="en-IN" b="1" dirty="0"/>
              <a:t>fetches</a:t>
            </a:r>
            <a:r>
              <a:rPr lang="en-IN" dirty="0"/>
              <a:t> the next instruction from the memory using Program Counter</a:t>
            </a:r>
          </a:p>
        </p:txBody>
      </p:sp>
      <p:sp>
        <p:nvSpPr>
          <p:cNvPr id="3" name="Content Placeholder 2">
            <a:extLst>
              <a:ext uri="{FF2B5EF4-FFF2-40B4-BE49-F238E27FC236}">
                <a16:creationId xmlns:a16="http://schemas.microsoft.com/office/drawing/2014/main" id="{D5ABA704-452C-CE36-CA21-9E601A8C68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B47707-EAED-76DF-C933-EB8F5D66DA92}"/>
              </a:ext>
            </a:extLst>
          </p:cNvPr>
          <p:cNvPicPr>
            <a:picLocks noChangeAspect="1"/>
          </p:cNvPicPr>
          <p:nvPr/>
        </p:nvPicPr>
        <p:blipFill>
          <a:blip r:embed="rId2"/>
          <a:stretch>
            <a:fillRect/>
          </a:stretch>
        </p:blipFill>
        <p:spPr>
          <a:xfrm>
            <a:off x="1960895" y="1568688"/>
            <a:ext cx="7696813" cy="4924187"/>
          </a:xfrm>
          <a:prstGeom prst="rect">
            <a:avLst/>
          </a:prstGeom>
        </p:spPr>
      </p:pic>
    </p:spTree>
    <p:extLst>
      <p:ext uri="{BB962C8B-B14F-4D97-AF65-F5344CB8AC3E}">
        <p14:creationId xmlns:p14="http://schemas.microsoft.com/office/powerpoint/2010/main" val="4049566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Instruction is </a:t>
            </a:r>
            <a:r>
              <a:rPr lang="en-IN" b="1" dirty="0"/>
              <a:t>decoded</a:t>
            </a:r>
            <a:r>
              <a:rPr lang="en-IN" dirty="0"/>
              <a:t> in a language that the ALU understands</a:t>
            </a:r>
          </a:p>
        </p:txBody>
      </p:sp>
      <p:sp>
        <p:nvSpPr>
          <p:cNvPr id="3" name="Content Placeholder 2">
            <a:extLst>
              <a:ext uri="{FF2B5EF4-FFF2-40B4-BE49-F238E27FC236}">
                <a16:creationId xmlns:a16="http://schemas.microsoft.com/office/drawing/2014/main" id="{D5ABA704-452C-CE36-CA21-9E601A8C68F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E0BDA385-CA46-1551-6A68-C62AC123D679}"/>
              </a:ext>
            </a:extLst>
          </p:cNvPr>
          <p:cNvPicPr>
            <a:picLocks noChangeAspect="1"/>
          </p:cNvPicPr>
          <p:nvPr/>
        </p:nvPicPr>
        <p:blipFill>
          <a:blip r:embed="rId2"/>
          <a:stretch>
            <a:fillRect/>
          </a:stretch>
        </p:blipFill>
        <p:spPr>
          <a:xfrm>
            <a:off x="2106979" y="1667043"/>
            <a:ext cx="7108940" cy="4520194"/>
          </a:xfrm>
          <a:prstGeom prst="rect">
            <a:avLst/>
          </a:prstGeom>
        </p:spPr>
      </p:pic>
    </p:spTree>
    <p:extLst>
      <p:ext uri="{BB962C8B-B14F-4D97-AF65-F5344CB8AC3E}">
        <p14:creationId xmlns:p14="http://schemas.microsoft.com/office/powerpoint/2010/main" val="1281811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D7EC-D87D-7A47-F5D4-6C3AC495C6C9}"/>
              </a:ext>
            </a:extLst>
          </p:cNvPr>
          <p:cNvSpPr>
            <a:spLocks noGrp="1"/>
          </p:cNvSpPr>
          <p:nvPr>
            <p:ph type="title"/>
          </p:nvPr>
        </p:nvSpPr>
        <p:spPr/>
        <p:txBody>
          <a:bodyPr/>
          <a:lstStyle/>
          <a:p>
            <a:r>
              <a:rPr lang="en-IN" dirty="0"/>
              <a:t>Required operands are fetched from the memory and placed into registers</a:t>
            </a:r>
          </a:p>
        </p:txBody>
      </p:sp>
      <p:sp>
        <p:nvSpPr>
          <p:cNvPr id="3" name="Content Placeholder 2">
            <a:extLst>
              <a:ext uri="{FF2B5EF4-FFF2-40B4-BE49-F238E27FC236}">
                <a16:creationId xmlns:a16="http://schemas.microsoft.com/office/drawing/2014/main" id="{07C7238D-BFBB-19AB-9343-E62F2FDA81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E901C0-2B90-3484-5DD7-FB95F0E4AF48}"/>
              </a:ext>
            </a:extLst>
          </p:cNvPr>
          <p:cNvPicPr>
            <a:picLocks noChangeAspect="1"/>
          </p:cNvPicPr>
          <p:nvPr/>
        </p:nvPicPr>
        <p:blipFill>
          <a:blip r:embed="rId2"/>
          <a:stretch>
            <a:fillRect/>
          </a:stretch>
        </p:blipFill>
        <p:spPr>
          <a:xfrm>
            <a:off x="1837425" y="1825625"/>
            <a:ext cx="7666171" cy="4825241"/>
          </a:xfrm>
          <a:prstGeom prst="rect">
            <a:avLst/>
          </a:prstGeom>
        </p:spPr>
      </p:pic>
    </p:spTree>
    <p:extLst>
      <p:ext uri="{BB962C8B-B14F-4D97-AF65-F5344CB8AC3E}">
        <p14:creationId xmlns:p14="http://schemas.microsoft.com/office/powerpoint/2010/main" val="1315793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9D18-38DB-C1BF-734A-4C8F64C008EF}"/>
              </a:ext>
            </a:extLst>
          </p:cNvPr>
          <p:cNvSpPr>
            <a:spLocks noGrp="1"/>
          </p:cNvSpPr>
          <p:nvPr>
            <p:ph type="title"/>
          </p:nvPr>
        </p:nvSpPr>
        <p:spPr/>
        <p:txBody>
          <a:bodyPr/>
          <a:lstStyle/>
          <a:p>
            <a:r>
              <a:rPr lang="en-IN" dirty="0"/>
              <a:t>ALU </a:t>
            </a:r>
            <a:r>
              <a:rPr lang="en-IN" b="1" dirty="0"/>
              <a:t>executes</a:t>
            </a:r>
            <a:r>
              <a:rPr lang="en-IN" dirty="0"/>
              <a:t> the instruction and places the result into registers</a:t>
            </a:r>
          </a:p>
        </p:txBody>
      </p:sp>
      <p:sp>
        <p:nvSpPr>
          <p:cNvPr id="3" name="Content Placeholder 2">
            <a:extLst>
              <a:ext uri="{FF2B5EF4-FFF2-40B4-BE49-F238E27FC236}">
                <a16:creationId xmlns:a16="http://schemas.microsoft.com/office/drawing/2014/main" id="{5FA65F3C-B352-6EFB-932E-2B017EB836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1E9DC7-0545-BFF6-458F-678339B0A928}"/>
              </a:ext>
            </a:extLst>
          </p:cNvPr>
          <p:cNvPicPr>
            <a:picLocks noChangeAspect="1"/>
          </p:cNvPicPr>
          <p:nvPr/>
        </p:nvPicPr>
        <p:blipFill>
          <a:blip r:embed="rId2"/>
          <a:stretch>
            <a:fillRect/>
          </a:stretch>
        </p:blipFill>
        <p:spPr>
          <a:xfrm>
            <a:off x="2004237" y="1690687"/>
            <a:ext cx="6995925" cy="4438383"/>
          </a:xfrm>
          <a:prstGeom prst="rect">
            <a:avLst/>
          </a:prstGeom>
        </p:spPr>
      </p:pic>
    </p:spTree>
    <p:extLst>
      <p:ext uri="{BB962C8B-B14F-4D97-AF65-F5344CB8AC3E}">
        <p14:creationId xmlns:p14="http://schemas.microsoft.com/office/powerpoint/2010/main" val="1682675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5AA4-5D24-F59E-E925-5B64D43ABEEE}"/>
              </a:ext>
            </a:extLst>
          </p:cNvPr>
          <p:cNvSpPr>
            <a:spLocks noGrp="1"/>
          </p:cNvSpPr>
          <p:nvPr>
            <p:ph type="title"/>
          </p:nvPr>
        </p:nvSpPr>
        <p:spPr/>
        <p:txBody>
          <a:bodyPr/>
          <a:lstStyle/>
          <a:p>
            <a:r>
              <a:rPr lang="en-IN" dirty="0"/>
              <a:t>Activity: Compare von Neumann Architecture and Harvard Architecture</a:t>
            </a:r>
          </a:p>
        </p:txBody>
      </p:sp>
      <p:sp>
        <p:nvSpPr>
          <p:cNvPr id="3" name="Content Placeholder 2">
            <a:extLst>
              <a:ext uri="{FF2B5EF4-FFF2-40B4-BE49-F238E27FC236}">
                <a16:creationId xmlns:a16="http://schemas.microsoft.com/office/drawing/2014/main" id="{8E807ED7-C12D-D8DF-AC70-88D8EA2CA5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1B05475-A84E-7990-17A9-C20E1A00F81E}"/>
              </a:ext>
            </a:extLst>
          </p:cNvPr>
          <p:cNvPicPr>
            <a:picLocks noChangeAspect="1"/>
          </p:cNvPicPr>
          <p:nvPr/>
        </p:nvPicPr>
        <p:blipFill>
          <a:blip r:embed="rId2"/>
          <a:stretch>
            <a:fillRect/>
          </a:stretch>
        </p:blipFill>
        <p:spPr>
          <a:xfrm>
            <a:off x="989561" y="2647009"/>
            <a:ext cx="10212878" cy="3529954"/>
          </a:xfrm>
          <a:prstGeom prst="rect">
            <a:avLst/>
          </a:prstGeom>
        </p:spPr>
      </p:pic>
      <p:sp>
        <p:nvSpPr>
          <p:cNvPr id="6" name="Speech Bubble: Rectangle 5">
            <a:extLst>
              <a:ext uri="{FF2B5EF4-FFF2-40B4-BE49-F238E27FC236}">
                <a16:creationId xmlns:a16="http://schemas.microsoft.com/office/drawing/2014/main" id="{0D3F30DF-FB02-7293-4CA2-8F95BB1F905B}"/>
              </a:ext>
            </a:extLst>
          </p:cNvPr>
          <p:cNvSpPr/>
          <p:nvPr/>
        </p:nvSpPr>
        <p:spPr>
          <a:xfrm>
            <a:off x="7941924" y="1119883"/>
            <a:ext cx="2034283" cy="132556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Separate memory for instructions and data</a:t>
            </a:r>
          </a:p>
        </p:txBody>
      </p:sp>
    </p:spTree>
    <p:extLst>
      <p:ext uri="{BB962C8B-B14F-4D97-AF65-F5344CB8AC3E}">
        <p14:creationId xmlns:p14="http://schemas.microsoft.com/office/powerpoint/2010/main" val="2429218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8D98B-FE01-71A1-0E18-4B104DA97ED5}"/>
              </a:ext>
            </a:extLst>
          </p:cNvPr>
          <p:cNvSpPr>
            <a:spLocks noGrp="1"/>
          </p:cNvSpPr>
          <p:nvPr>
            <p:ph type="title"/>
          </p:nvPr>
        </p:nvSpPr>
        <p:spPr/>
        <p:txBody>
          <a:bodyPr/>
          <a:lstStyle/>
          <a:p>
            <a:r>
              <a:rPr lang="en-IN" dirty="0"/>
              <a:t>Fetch-Decode-Execute Cycle</a:t>
            </a:r>
          </a:p>
        </p:txBody>
      </p:sp>
      <p:sp>
        <p:nvSpPr>
          <p:cNvPr id="5" name="Content Placeholder 4">
            <a:extLst>
              <a:ext uri="{FF2B5EF4-FFF2-40B4-BE49-F238E27FC236}">
                <a16:creationId xmlns:a16="http://schemas.microsoft.com/office/drawing/2014/main" id="{6F9F2904-6E05-911F-F40C-6818D979E311}"/>
              </a:ext>
            </a:extLst>
          </p:cNvPr>
          <p:cNvSpPr>
            <a:spLocks noGrp="1"/>
          </p:cNvSpPr>
          <p:nvPr>
            <p:ph idx="1"/>
          </p:nvPr>
        </p:nvSpPr>
        <p:spPr/>
        <p:txBody>
          <a:bodyPr>
            <a:normAutofit fontScale="92500"/>
          </a:bodyPr>
          <a:lstStyle/>
          <a:p>
            <a:r>
              <a:rPr lang="en-IN" dirty="0"/>
              <a:t>Program instructions are stored in the main memory</a:t>
            </a:r>
          </a:p>
          <a:p>
            <a:r>
              <a:rPr lang="en-IN" dirty="0"/>
              <a:t>The computer runs the program sequentially, one machine instruction after the other</a:t>
            </a:r>
          </a:p>
          <a:p>
            <a:r>
              <a:rPr lang="en-IN" dirty="0"/>
              <a:t>Each instruction is </a:t>
            </a:r>
            <a:r>
              <a:rPr lang="en-IN" i="1" dirty="0"/>
              <a:t>fetched, decoded, </a:t>
            </a:r>
            <a:r>
              <a:rPr lang="en-IN" dirty="0"/>
              <a:t>and </a:t>
            </a:r>
            <a:r>
              <a:rPr lang="en-IN" i="1" dirty="0"/>
              <a:t>executed </a:t>
            </a:r>
            <a:r>
              <a:rPr lang="en-IN" dirty="0"/>
              <a:t>during one cycle</a:t>
            </a:r>
          </a:p>
          <a:p>
            <a:r>
              <a:rPr lang="en-IN" dirty="0"/>
              <a:t>One cycle consists of the following:</a:t>
            </a:r>
          </a:p>
          <a:p>
            <a:pPr lvl="1"/>
            <a:r>
              <a:rPr lang="en-IN" dirty="0"/>
              <a:t>The control unit fetches the next instruction to be executed from the main memory, using the Program Counter to determine where the instruction is located</a:t>
            </a:r>
          </a:p>
          <a:p>
            <a:pPr lvl="1"/>
            <a:r>
              <a:rPr lang="en-IN" dirty="0"/>
              <a:t>The instruction is decoded into a language that the ALU can understand</a:t>
            </a:r>
          </a:p>
          <a:p>
            <a:pPr lvl="1"/>
            <a:r>
              <a:rPr lang="en-IN" dirty="0"/>
              <a:t>Any operands needed to execute the instruction are fetched from the main memory and placed inside the registers in the CPU</a:t>
            </a:r>
          </a:p>
          <a:p>
            <a:pPr lvl="1"/>
            <a:r>
              <a:rPr lang="en-IN" dirty="0"/>
              <a:t>The ALU executes the instruction and places the results into the registers</a:t>
            </a:r>
          </a:p>
        </p:txBody>
      </p:sp>
    </p:spTree>
    <p:extLst>
      <p:ext uri="{BB962C8B-B14F-4D97-AF65-F5344CB8AC3E}">
        <p14:creationId xmlns:p14="http://schemas.microsoft.com/office/powerpoint/2010/main" val="2999024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9AA6-5400-2CF9-636D-F990B8F74692}"/>
              </a:ext>
            </a:extLst>
          </p:cNvPr>
          <p:cNvSpPr>
            <a:spLocks noGrp="1"/>
          </p:cNvSpPr>
          <p:nvPr>
            <p:ph type="title"/>
          </p:nvPr>
        </p:nvSpPr>
        <p:spPr/>
        <p:txBody>
          <a:bodyPr/>
          <a:lstStyle/>
          <a:p>
            <a:r>
              <a:rPr lang="en-IN" dirty="0"/>
              <a:t>Special Purpose Registers</a:t>
            </a:r>
          </a:p>
        </p:txBody>
      </p:sp>
      <p:sp>
        <p:nvSpPr>
          <p:cNvPr id="3" name="Content Placeholder 2">
            <a:extLst>
              <a:ext uri="{FF2B5EF4-FFF2-40B4-BE49-F238E27FC236}">
                <a16:creationId xmlns:a16="http://schemas.microsoft.com/office/drawing/2014/main" id="{454E31D6-B05B-9EDC-BB54-EEC406F038F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287FD33-0684-6B29-82EC-1B77849C7C0A}"/>
              </a:ext>
            </a:extLst>
          </p:cNvPr>
          <p:cNvPicPr>
            <a:picLocks noChangeAspect="1"/>
          </p:cNvPicPr>
          <p:nvPr/>
        </p:nvPicPr>
        <p:blipFill>
          <a:blip r:embed="rId2"/>
          <a:stretch>
            <a:fillRect/>
          </a:stretch>
        </p:blipFill>
        <p:spPr>
          <a:xfrm>
            <a:off x="2504703" y="1389360"/>
            <a:ext cx="7409859" cy="4787603"/>
          </a:xfrm>
          <a:prstGeom prst="rect">
            <a:avLst/>
          </a:prstGeom>
        </p:spPr>
      </p:pic>
    </p:spTree>
    <p:extLst>
      <p:ext uri="{BB962C8B-B14F-4D97-AF65-F5344CB8AC3E}">
        <p14:creationId xmlns:p14="http://schemas.microsoft.com/office/powerpoint/2010/main" val="369130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F4DB-D8F4-836B-3C52-694651E68758}"/>
              </a:ext>
            </a:extLst>
          </p:cNvPr>
          <p:cNvSpPr>
            <a:spLocks noGrp="1"/>
          </p:cNvSpPr>
          <p:nvPr>
            <p:ph type="title"/>
          </p:nvPr>
        </p:nvSpPr>
        <p:spPr/>
        <p:txBody>
          <a:bodyPr/>
          <a:lstStyle/>
          <a:p>
            <a:r>
              <a:rPr lang="en-IN" dirty="0"/>
              <a:t>Computer Performance – Moore’s Law</a:t>
            </a:r>
          </a:p>
        </p:txBody>
      </p:sp>
      <p:sp>
        <p:nvSpPr>
          <p:cNvPr id="3" name="Content Placeholder 2">
            <a:extLst>
              <a:ext uri="{FF2B5EF4-FFF2-40B4-BE49-F238E27FC236}">
                <a16:creationId xmlns:a16="http://schemas.microsoft.com/office/drawing/2014/main" id="{93A46D4C-5E7E-5D8A-9800-441A9D07FDE4}"/>
              </a:ext>
            </a:extLst>
          </p:cNvPr>
          <p:cNvSpPr>
            <a:spLocks noGrp="1"/>
          </p:cNvSpPr>
          <p:nvPr>
            <p:ph idx="1"/>
          </p:nvPr>
        </p:nvSpPr>
        <p:spPr/>
        <p:txBody>
          <a:bodyPr/>
          <a:lstStyle/>
          <a:p>
            <a:endParaRPr lang="en-IN"/>
          </a:p>
        </p:txBody>
      </p:sp>
      <p:pic>
        <p:nvPicPr>
          <p:cNvPr id="2050" name="Picture 2" descr="Moore's Law is coming to an end - PhoneArena">
            <a:extLst>
              <a:ext uri="{FF2B5EF4-FFF2-40B4-BE49-F238E27FC236}">
                <a16:creationId xmlns:a16="http://schemas.microsoft.com/office/drawing/2014/main" id="{69D3FAA3-9E22-C5BB-A962-17F406B1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768" y="1370957"/>
            <a:ext cx="8256463" cy="522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231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567449-D5DB-8472-2C90-3F2414BC9848}"/>
              </a:ext>
            </a:extLst>
          </p:cNvPr>
          <p:cNvSpPr>
            <a:spLocks noGrp="1"/>
          </p:cNvSpPr>
          <p:nvPr>
            <p:ph type="title"/>
          </p:nvPr>
        </p:nvSpPr>
        <p:spPr/>
        <p:txBody>
          <a:bodyPr/>
          <a:lstStyle/>
          <a:p>
            <a:r>
              <a:rPr lang="en-IN" dirty="0"/>
              <a:t>The Little Man Computer</a:t>
            </a:r>
          </a:p>
        </p:txBody>
      </p:sp>
      <p:sp>
        <p:nvSpPr>
          <p:cNvPr id="5" name="Text Placeholder 4">
            <a:extLst>
              <a:ext uri="{FF2B5EF4-FFF2-40B4-BE49-F238E27FC236}">
                <a16:creationId xmlns:a16="http://schemas.microsoft.com/office/drawing/2014/main" id="{9E706368-B816-80F7-C668-B330D970173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712106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840D-6301-1481-3FC0-27229EB25C32}"/>
              </a:ext>
            </a:extLst>
          </p:cNvPr>
          <p:cNvSpPr>
            <a:spLocks noGrp="1"/>
          </p:cNvSpPr>
          <p:nvPr>
            <p:ph type="title"/>
          </p:nvPr>
        </p:nvSpPr>
        <p:spPr/>
        <p:txBody>
          <a:bodyPr/>
          <a:lstStyle/>
          <a:p>
            <a:r>
              <a:rPr lang="en-IN" dirty="0"/>
              <a:t>Understanding Fetch-Decode-Execute Cycle</a:t>
            </a:r>
          </a:p>
        </p:txBody>
      </p:sp>
      <p:sp>
        <p:nvSpPr>
          <p:cNvPr id="3" name="Content Placeholder 2">
            <a:extLst>
              <a:ext uri="{FF2B5EF4-FFF2-40B4-BE49-F238E27FC236}">
                <a16:creationId xmlns:a16="http://schemas.microsoft.com/office/drawing/2014/main" id="{0382B803-B569-F90F-D8FF-B5D61AA75A1C}"/>
              </a:ext>
            </a:extLst>
          </p:cNvPr>
          <p:cNvSpPr>
            <a:spLocks noGrp="1"/>
          </p:cNvSpPr>
          <p:nvPr>
            <p:ph idx="1"/>
          </p:nvPr>
        </p:nvSpPr>
        <p:spPr/>
        <p:txBody>
          <a:bodyPr/>
          <a:lstStyle/>
          <a:p>
            <a:r>
              <a:rPr lang="en-IN" dirty="0"/>
              <a:t>Visit https://peterhigginson.co.uk/lmc/</a:t>
            </a:r>
          </a:p>
          <a:p>
            <a:r>
              <a:rPr lang="en-IN" dirty="0"/>
              <a:t>(Another version is: https://www.101computing.net/LMC/)</a:t>
            </a:r>
          </a:p>
          <a:p>
            <a:endParaRPr lang="en-IN" dirty="0"/>
          </a:p>
          <a:p>
            <a:r>
              <a:rPr lang="en-IN" dirty="0"/>
              <a:t>This tool will help us understand how the fetch-decode-execute cycle works</a:t>
            </a:r>
          </a:p>
          <a:p>
            <a:endParaRPr lang="en-IN" dirty="0"/>
          </a:p>
          <a:p>
            <a:endParaRPr lang="en-IN" dirty="0"/>
          </a:p>
        </p:txBody>
      </p:sp>
    </p:spTree>
    <p:extLst>
      <p:ext uri="{BB962C8B-B14F-4D97-AF65-F5344CB8AC3E}">
        <p14:creationId xmlns:p14="http://schemas.microsoft.com/office/powerpoint/2010/main" val="83069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062B-E253-DA88-A33D-BC3DE1D702A8}"/>
              </a:ext>
            </a:extLst>
          </p:cNvPr>
          <p:cNvSpPr>
            <a:spLocks noGrp="1"/>
          </p:cNvSpPr>
          <p:nvPr>
            <p:ph type="title"/>
          </p:nvPr>
        </p:nvSpPr>
        <p:spPr/>
        <p:txBody>
          <a:bodyPr/>
          <a:lstStyle/>
          <a:p>
            <a:r>
              <a:rPr lang="en-IN" dirty="0"/>
              <a:t>Program to Accept User Input</a:t>
            </a:r>
          </a:p>
        </p:txBody>
      </p:sp>
      <p:sp>
        <p:nvSpPr>
          <p:cNvPr id="3" name="Content Placeholder 2">
            <a:extLst>
              <a:ext uri="{FF2B5EF4-FFF2-40B4-BE49-F238E27FC236}">
                <a16:creationId xmlns:a16="http://schemas.microsoft.com/office/drawing/2014/main" id="{2D4D4838-7F90-E72E-719F-B9265959A8D2}"/>
              </a:ext>
            </a:extLst>
          </p:cNvPr>
          <p:cNvSpPr>
            <a:spLocks noGrp="1"/>
          </p:cNvSpPr>
          <p:nvPr>
            <p:ph idx="1"/>
          </p:nvPr>
        </p:nvSpPr>
        <p:spPr/>
        <p:txBody>
          <a:bodyPr/>
          <a:lstStyle/>
          <a:p>
            <a:r>
              <a:rPr lang="en-US" dirty="0"/>
              <a:t>INP</a:t>
            </a:r>
          </a:p>
          <a:p>
            <a:r>
              <a:rPr lang="en-US" dirty="0"/>
              <a:t>STA 20</a:t>
            </a:r>
          </a:p>
          <a:p>
            <a:r>
              <a:rPr lang="en-US" dirty="0"/>
              <a:t>OUT</a:t>
            </a:r>
          </a:p>
          <a:p>
            <a:r>
              <a:rPr lang="en-US" dirty="0"/>
              <a:t>HLT</a:t>
            </a:r>
          </a:p>
          <a:p>
            <a:endParaRPr lang="en-US" dirty="0"/>
          </a:p>
          <a:p>
            <a:r>
              <a:rPr lang="en-US" dirty="0"/>
              <a:t>This program will accept an input from the user and will display it back to the user</a:t>
            </a:r>
            <a:endParaRPr lang="en-IN" dirty="0"/>
          </a:p>
        </p:txBody>
      </p:sp>
    </p:spTree>
    <p:extLst>
      <p:ext uri="{BB962C8B-B14F-4D97-AF65-F5344CB8AC3E}">
        <p14:creationId xmlns:p14="http://schemas.microsoft.com/office/powerpoint/2010/main" val="2691856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B6C4-490C-F241-F7F3-3E1FED1E97B3}"/>
              </a:ext>
            </a:extLst>
          </p:cNvPr>
          <p:cNvSpPr>
            <a:spLocks noGrp="1"/>
          </p:cNvSpPr>
          <p:nvPr>
            <p:ph type="title"/>
          </p:nvPr>
        </p:nvSpPr>
        <p:spPr/>
        <p:txBody>
          <a:bodyPr>
            <a:normAutofit fontScale="90000"/>
          </a:bodyPr>
          <a:lstStyle/>
          <a:p>
            <a:r>
              <a:rPr lang="en-IN" dirty="0"/>
              <a:t>Same Program, this time User Input Stored in a Variable without specifying a Memory Location</a:t>
            </a:r>
          </a:p>
        </p:txBody>
      </p:sp>
      <p:sp>
        <p:nvSpPr>
          <p:cNvPr id="3" name="Content Placeholder 2">
            <a:extLst>
              <a:ext uri="{FF2B5EF4-FFF2-40B4-BE49-F238E27FC236}">
                <a16:creationId xmlns:a16="http://schemas.microsoft.com/office/drawing/2014/main" id="{53DC1B35-E707-2C26-F893-D21216F27EE5}"/>
              </a:ext>
            </a:extLst>
          </p:cNvPr>
          <p:cNvSpPr>
            <a:spLocks noGrp="1"/>
          </p:cNvSpPr>
          <p:nvPr>
            <p:ph idx="1"/>
          </p:nvPr>
        </p:nvSpPr>
        <p:spPr/>
        <p:txBody>
          <a:bodyPr/>
          <a:lstStyle/>
          <a:p>
            <a:r>
              <a:rPr lang="en-IN" dirty="0"/>
              <a:t>INP</a:t>
            </a:r>
          </a:p>
          <a:p>
            <a:r>
              <a:rPr lang="en-IN" dirty="0"/>
              <a:t>STA A</a:t>
            </a:r>
          </a:p>
          <a:p>
            <a:r>
              <a:rPr lang="en-IN" dirty="0"/>
              <a:t>OUT</a:t>
            </a:r>
          </a:p>
          <a:p>
            <a:r>
              <a:rPr lang="en-IN" dirty="0"/>
              <a:t>HLT</a:t>
            </a:r>
          </a:p>
          <a:p>
            <a:r>
              <a:rPr lang="en-IN" dirty="0"/>
              <a:t>A    DAT</a:t>
            </a:r>
          </a:p>
        </p:txBody>
      </p:sp>
    </p:spTree>
    <p:extLst>
      <p:ext uri="{BB962C8B-B14F-4D97-AF65-F5344CB8AC3E}">
        <p14:creationId xmlns:p14="http://schemas.microsoft.com/office/powerpoint/2010/main" val="53888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6B0B3-2862-80D3-1FC9-1B45BCB6FB61}"/>
              </a:ext>
            </a:extLst>
          </p:cNvPr>
          <p:cNvSpPr>
            <a:spLocks noGrp="1"/>
          </p:cNvSpPr>
          <p:nvPr>
            <p:ph type="title"/>
          </p:nvPr>
        </p:nvSpPr>
        <p:spPr/>
        <p:txBody>
          <a:bodyPr/>
          <a:lstStyle/>
          <a:p>
            <a:r>
              <a:rPr lang="en-IN" dirty="0"/>
              <a:t>Store one input in a variable, another at an address</a:t>
            </a:r>
          </a:p>
        </p:txBody>
      </p:sp>
      <p:sp>
        <p:nvSpPr>
          <p:cNvPr id="3" name="Content Placeholder 2">
            <a:extLst>
              <a:ext uri="{FF2B5EF4-FFF2-40B4-BE49-F238E27FC236}">
                <a16:creationId xmlns:a16="http://schemas.microsoft.com/office/drawing/2014/main" id="{5E373099-4125-E056-3913-8B2C828369E0}"/>
              </a:ext>
            </a:extLst>
          </p:cNvPr>
          <p:cNvSpPr>
            <a:spLocks noGrp="1"/>
          </p:cNvSpPr>
          <p:nvPr>
            <p:ph idx="1"/>
          </p:nvPr>
        </p:nvSpPr>
        <p:spPr/>
        <p:txBody>
          <a:bodyPr>
            <a:normAutofit fontScale="92500" lnSpcReduction="20000"/>
          </a:bodyPr>
          <a:lstStyle/>
          <a:p>
            <a:r>
              <a:rPr lang="en-IN" dirty="0"/>
              <a:t>        INP</a:t>
            </a:r>
          </a:p>
          <a:p>
            <a:r>
              <a:rPr lang="en-IN" dirty="0"/>
              <a:t>        STA A</a:t>
            </a:r>
          </a:p>
          <a:p>
            <a:r>
              <a:rPr lang="en-IN" dirty="0"/>
              <a:t>        INP</a:t>
            </a:r>
          </a:p>
          <a:p>
            <a:r>
              <a:rPr lang="en-IN" dirty="0"/>
              <a:t>        STA 20</a:t>
            </a:r>
          </a:p>
          <a:p>
            <a:r>
              <a:rPr lang="en-IN" dirty="0"/>
              <a:t>        LDA A</a:t>
            </a:r>
          </a:p>
          <a:p>
            <a:r>
              <a:rPr lang="en-IN" dirty="0"/>
              <a:t>        OUT</a:t>
            </a:r>
          </a:p>
          <a:p>
            <a:r>
              <a:rPr lang="en-IN" dirty="0"/>
              <a:t>        LDA 20</a:t>
            </a:r>
          </a:p>
          <a:p>
            <a:r>
              <a:rPr lang="en-IN" dirty="0"/>
              <a:t>        OUT </a:t>
            </a:r>
          </a:p>
          <a:p>
            <a:r>
              <a:rPr lang="en-IN" dirty="0"/>
              <a:t>        HLT</a:t>
            </a:r>
          </a:p>
          <a:p>
            <a:r>
              <a:rPr lang="en-IN" dirty="0"/>
              <a:t>A       DAT</a:t>
            </a:r>
          </a:p>
        </p:txBody>
      </p:sp>
    </p:spTree>
    <p:extLst>
      <p:ext uri="{BB962C8B-B14F-4D97-AF65-F5344CB8AC3E}">
        <p14:creationId xmlns:p14="http://schemas.microsoft.com/office/powerpoint/2010/main" val="282033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64D5-4ABF-4D87-D63B-7658720A16B7}"/>
              </a:ext>
            </a:extLst>
          </p:cNvPr>
          <p:cNvSpPr>
            <a:spLocks noGrp="1"/>
          </p:cNvSpPr>
          <p:nvPr>
            <p:ph type="title"/>
          </p:nvPr>
        </p:nvSpPr>
        <p:spPr/>
        <p:txBody>
          <a:bodyPr/>
          <a:lstStyle/>
          <a:p>
            <a:r>
              <a:rPr lang="en-IN" dirty="0"/>
              <a:t>Sample Program</a:t>
            </a:r>
          </a:p>
        </p:txBody>
      </p:sp>
      <p:sp>
        <p:nvSpPr>
          <p:cNvPr id="3" name="Content Placeholder 2">
            <a:extLst>
              <a:ext uri="{FF2B5EF4-FFF2-40B4-BE49-F238E27FC236}">
                <a16:creationId xmlns:a16="http://schemas.microsoft.com/office/drawing/2014/main" id="{8E6FF082-9F38-2CAB-106B-6F6EE9ACE480}"/>
              </a:ext>
            </a:extLst>
          </p:cNvPr>
          <p:cNvSpPr>
            <a:spLocks noGrp="1"/>
          </p:cNvSpPr>
          <p:nvPr>
            <p:ph idx="1"/>
          </p:nvPr>
        </p:nvSpPr>
        <p:spPr/>
        <p:txBody>
          <a:bodyPr/>
          <a:lstStyle/>
          <a:p>
            <a:r>
              <a:rPr lang="en-IN" dirty="0"/>
              <a:t>Add three numbers stored in memory cells 60, 61, and 62 and store the result in memory cell 65</a:t>
            </a:r>
          </a:p>
          <a:p>
            <a:r>
              <a:rPr lang="en-IN" dirty="0"/>
              <a:t>Use these values: Memory cell 60: 005, Memory cell 61: 006, Memory cell 62: 002 </a:t>
            </a:r>
          </a:p>
        </p:txBody>
      </p:sp>
    </p:spTree>
    <p:extLst>
      <p:ext uri="{BB962C8B-B14F-4D97-AF65-F5344CB8AC3E}">
        <p14:creationId xmlns:p14="http://schemas.microsoft.com/office/powerpoint/2010/main" val="405586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Setting values</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lstStyle/>
          <a:p>
            <a:r>
              <a:rPr lang="en-IN" dirty="0"/>
              <a:t>Manually enter these values in the specified memory locations</a:t>
            </a:r>
          </a:p>
          <a:p>
            <a:endParaRPr lang="en-IN" dirty="0"/>
          </a:p>
          <a:p>
            <a:endParaRPr lang="en-IN" dirty="0"/>
          </a:p>
          <a:p>
            <a:r>
              <a:rPr lang="en-IN" dirty="0"/>
              <a:t>Now we need to load these numbers from RAM to CPU</a:t>
            </a:r>
          </a:p>
          <a:p>
            <a:r>
              <a:rPr lang="en-IN" dirty="0"/>
              <a:t>To see the instructions that we need to use, click on the </a:t>
            </a:r>
            <a:r>
              <a:rPr lang="en-IN" i="1" dirty="0"/>
              <a:t>Help Table</a:t>
            </a:r>
            <a:r>
              <a:rPr lang="en-IN" dirty="0"/>
              <a:t> button</a:t>
            </a:r>
          </a:p>
          <a:p>
            <a:pPr lvl="1"/>
            <a:r>
              <a:rPr lang="en-IN" dirty="0"/>
              <a:t>We can see that we need to use the LOAD (LDA) instruction with </a:t>
            </a:r>
            <a:r>
              <a:rPr lang="en-IN" i="1" dirty="0"/>
              <a:t>op code </a:t>
            </a:r>
            <a:r>
              <a:rPr lang="en-IN" dirty="0"/>
              <a:t>005 to load the accumulator with the contents of the given memory address</a:t>
            </a:r>
          </a:p>
        </p:txBody>
      </p:sp>
      <p:pic>
        <p:nvPicPr>
          <p:cNvPr id="7" name="Picture 6">
            <a:extLst>
              <a:ext uri="{FF2B5EF4-FFF2-40B4-BE49-F238E27FC236}">
                <a16:creationId xmlns:a16="http://schemas.microsoft.com/office/drawing/2014/main" id="{825ACED5-15D8-5F9B-DD91-FAD93C2BDC04}"/>
              </a:ext>
            </a:extLst>
          </p:cNvPr>
          <p:cNvPicPr>
            <a:picLocks noChangeAspect="1"/>
          </p:cNvPicPr>
          <p:nvPr/>
        </p:nvPicPr>
        <p:blipFill>
          <a:blip r:embed="rId2"/>
          <a:stretch>
            <a:fillRect/>
          </a:stretch>
        </p:blipFill>
        <p:spPr>
          <a:xfrm>
            <a:off x="1300862" y="2403676"/>
            <a:ext cx="2232138" cy="904603"/>
          </a:xfrm>
          <a:prstGeom prst="rect">
            <a:avLst/>
          </a:prstGeom>
        </p:spPr>
      </p:pic>
    </p:spTree>
    <p:extLst>
      <p:ext uri="{BB962C8B-B14F-4D97-AF65-F5344CB8AC3E}">
        <p14:creationId xmlns:p14="http://schemas.microsoft.com/office/powerpoint/2010/main" val="177489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Loading the memory contents into CPU (Accumulator)</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normAutofit fontScale="85000" lnSpcReduction="20000"/>
          </a:bodyPr>
          <a:lstStyle/>
          <a:p>
            <a:r>
              <a:rPr lang="en-IN" dirty="0"/>
              <a:t>LOAD instruction is 5xx, where</a:t>
            </a:r>
          </a:p>
          <a:p>
            <a:pPr lvl="1"/>
            <a:r>
              <a:rPr lang="en-IN" dirty="0"/>
              <a:t>5 is the instruction itself (LOAD)</a:t>
            </a:r>
          </a:p>
          <a:p>
            <a:pPr lvl="1"/>
            <a:r>
              <a:rPr lang="en-IN" dirty="0"/>
              <a:t>The remaining two places identify the memory address from where we want to load the contents (i.e. the address of the operand)</a:t>
            </a:r>
          </a:p>
          <a:p>
            <a:r>
              <a:rPr lang="en-IN" dirty="0"/>
              <a:t>Therefore, for the first instruction, this will be </a:t>
            </a:r>
            <a:r>
              <a:rPr lang="en-IN" dirty="0">
                <a:solidFill>
                  <a:srgbClr val="FF0000"/>
                </a:solidFill>
              </a:rPr>
              <a:t>5</a:t>
            </a:r>
            <a:r>
              <a:rPr lang="en-IN" dirty="0">
                <a:solidFill>
                  <a:srgbClr val="00B0F0"/>
                </a:solidFill>
              </a:rPr>
              <a:t>60</a:t>
            </a:r>
            <a:r>
              <a:rPr lang="en-IN" dirty="0"/>
              <a:t> </a:t>
            </a:r>
          </a:p>
          <a:p>
            <a:r>
              <a:rPr lang="en-IN" dirty="0"/>
              <a:t>Go to memory location 0 and type 560 there</a:t>
            </a:r>
          </a:p>
          <a:p>
            <a:r>
              <a:rPr lang="en-IN" dirty="0"/>
              <a:t>Then we want to add the contents of memory location 61 to this value in the accumulator – we need the ADD instruction</a:t>
            </a:r>
          </a:p>
          <a:p>
            <a:r>
              <a:rPr lang="en-IN" dirty="0"/>
              <a:t>ADD instruction is 1xx, where</a:t>
            </a:r>
          </a:p>
          <a:p>
            <a:pPr lvl="1"/>
            <a:r>
              <a:rPr lang="en-IN" dirty="0"/>
              <a:t>1 is the instruction itself (ADD)</a:t>
            </a:r>
          </a:p>
          <a:p>
            <a:pPr lvl="1"/>
            <a:r>
              <a:rPr lang="en-IN" dirty="0"/>
              <a:t>The remaining two places identify the memory address, which is 61</a:t>
            </a:r>
          </a:p>
          <a:p>
            <a:r>
              <a:rPr lang="en-IN" dirty="0"/>
              <a:t>Therefore, the second instruction will be </a:t>
            </a:r>
            <a:r>
              <a:rPr lang="en-IN" dirty="0">
                <a:solidFill>
                  <a:srgbClr val="FF0000"/>
                </a:solidFill>
              </a:rPr>
              <a:t>1</a:t>
            </a:r>
            <a:r>
              <a:rPr lang="en-IN" dirty="0">
                <a:solidFill>
                  <a:srgbClr val="00B0F0"/>
                </a:solidFill>
              </a:rPr>
              <a:t>61</a:t>
            </a:r>
            <a:r>
              <a:rPr lang="en-IN" dirty="0"/>
              <a:t>, which we will place in memory location 1</a:t>
            </a:r>
          </a:p>
          <a:p>
            <a:endParaRPr lang="en-IN" dirty="0"/>
          </a:p>
          <a:p>
            <a:endParaRPr lang="en-IN" dirty="0"/>
          </a:p>
        </p:txBody>
      </p:sp>
      <p:pic>
        <p:nvPicPr>
          <p:cNvPr id="12" name="Picture 11">
            <a:extLst>
              <a:ext uri="{FF2B5EF4-FFF2-40B4-BE49-F238E27FC236}">
                <a16:creationId xmlns:a16="http://schemas.microsoft.com/office/drawing/2014/main" id="{94CFD305-8252-4B35-BACA-025A13AF49DC}"/>
              </a:ext>
            </a:extLst>
          </p:cNvPr>
          <p:cNvPicPr>
            <a:picLocks noChangeAspect="1"/>
          </p:cNvPicPr>
          <p:nvPr/>
        </p:nvPicPr>
        <p:blipFill>
          <a:blip r:embed="rId2"/>
          <a:stretch>
            <a:fillRect/>
          </a:stretch>
        </p:blipFill>
        <p:spPr>
          <a:xfrm>
            <a:off x="7684417" y="2700130"/>
            <a:ext cx="719844" cy="774376"/>
          </a:xfrm>
          <a:prstGeom prst="rect">
            <a:avLst/>
          </a:prstGeom>
        </p:spPr>
      </p:pic>
      <p:pic>
        <p:nvPicPr>
          <p:cNvPr id="14" name="Picture 13">
            <a:extLst>
              <a:ext uri="{FF2B5EF4-FFF2-40B4-BE49-F238E27FC236}">
                <a16:creationId xmlns:a16="http://schemas.microsoft.com/office/drawing/2014/main" id="{3AEED229-1788-1176-9745-4DE646441D4A}"/>
              </a:ext>
            </a:extLst>
          </p:cNvPr>
          <p:cNvPicPr>
            <a:picLocks noChangeAspect="1"/>
          </p:cNvPicPr>
          <p:nvPr/>
        </p:nvPicPr>
        <p:blipFill>
          <a:blip r:embed="rId3"/>
          <a:stretch>
            <a:fillRect/>
          </a:stretch>
        </p:blipFill>
        <p:spPr>
          <a:xfrm>
            <a:off x="5118049" y="5675286"/>
            <a:ext cx="1734813" cy="889937"/>
          </a:xfrm>
          <a:prstGeom prst="rect">
            <a:avLst/>
          </a:prstGeom>
        </p:spPr>
      </p:pic>
    </p:spTree>
    <p:extLst>
      <p:ext uri="{BB962C8B-B14F-4D97-AF65-F5344CB8AC3E}">
        <p14:creationId xmlns:p14="http://schemas.microsoft.com/office/powerpoint/2010/main" val="3079813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5C96-4132-33AC-375E-B38E4962EB3F}"/>
              </a:ext>
            </a:extLst>
          </p:cNvPr>
          <p:cNvSpPr>
            <a:spLocks noGrp="1"/>
          </p:cNvSpPr>
          <p:nvPr>
            <p:ph type="title"/>
          </p:nvPr>
        </p:nvSpPr>
        <p:spPr/>
        <p:txBody>
          <a:bodyPr/>
          <a:lstStyle/>
          <a:p>
            <a:r>
              <a:rPr lang="en-IN" dirty="0"/>
              <a:t>Completing the Addition</a:t>
            </a:r>
          </a:p>
        </p:txBody>
      </p:sp>
      <p:sp>
        <p:nvSpPr>
          <p:cNvPr id="3" name="Content Placeholder 2">
            <a:extLst>
              <a:ext uri="{FF2B5EF4-FFF2-40B4-BE49-F238E27FC236}">
                <a16:creationId xmlns:a16="http://schemas.microsoft.com/office/drawing/2014/main" id="{7DF066B3-FA66-0863-F0B3-A4501102AF3B}"/>
              </a:ext>
            </a:extLst>
          </p:cNvPr>
          <p:cNvSpPr>
            <a:spLocks noGrp="1"/>
          </p:cNvSpPr>
          <p:nvPr>
            <p:ph idx="1"/>
          </p:nvPr>
        </p:nvSpPr>
        <p:spPr/>
        <p:txBody>
          <a:bodyPr/>
          <a:lstStyle/>
          <a:p>
            <a:r>
              <a:rPr lang="en-IN" dirty="0"/>
              <a:t>The third instruction is to add the value at memory location 62 to the accumulator, so the instruction will be </a:t>
            </a:r>
            <a:r>
              <a:rPr lang="en-IN" dirty="0">
                <a:solidFill>
                  <a:srgbClr val="FF0000"/>
                </a:solidFill>
              </a:rPr>
              <a:t>1</a:t>
            </a:r>
            <a:r>
              <a:rPr lang="en-IN" dirty="0">
                <a:solidFill>
                  <a:srgbClr val="00B0F0"/>
                </a:solidFill>
              </a:rPr>
              <a:t>62</a:t>
            </a:r>
            <a:r>
              <a:rPr lang="en-IN" dirty="0"/>
              <a:t>,as before</a:t>
            </a:r>
          </a:p>
          <a:p>
            <a:r>
              <a:rPr lang="en-IN" dirty="0"/>
              <a:t>Store this instruction in memory location 2</a:t>
            </a:r>
          </a:p>
          <a:p>
            <a:r>
              <a:rPr lang="en-IN" dirty="0"/>
              <a:t>Finally, store the results back in memory location 65</a:t>
            </a:r>
          </a:p>
          <a:p>
            <a:r>
              <a:rPr lang="en-IN" dirty="0"/>
              <a:t>The instruction is STORE (STA or STO) with op code 3</a:t>
            </a:r>
          </a:p>
          <a:p>
            <a:pPr lvl="1"/>
            <a:r>
              <a:rPr lang="en-IN" dirty="0"/>
              <a:t>As before, our instruction will now become </a:t>
            </a:r>
            <a:r>
              <a:rPr lang="en-IN" dirty="0">
                <a:solidFill>
                  <a:srgbClr val="FF0000"/>
                </a:solidFill>
              </a:rPr>
              <a:t>3</a:t>
            </a:r>
            <a:r>
              <a:rPr lang="en-IN" dirty="0">
                <a:solidFill>
                  <a:srgbClr val="00B0F0"/>
                </a:solidFill>
              </a:rPr>
              <a:t>65</a:t>
            </a:r>
          </a:p>
          <a:p>
            <a:r>
              <a:rPr lang="en-IN" dirty="0"/>
              <a:t>Store this instruction in memory location 3</a:t>
            </a:r>
          </a:p>
        </p:txBody>
      </p:sp>
      <p:pic>
        <p:nvPicPr>
          <p:cNvPr id="9" name="Picture 8">
            <a:extLst>
              <a:ext uri="{FF2B5EF4-FFF2-40B4-BE49-F238E27FC236}">
                <a16:creationId xmlns:a16="http://schemas.microsoft.com/office/drawing/2014/main" id="{38BF67A0-1C25-3CC0-F3F3-72E361AB0363}"/>
              </a:ext>
            </a:extLst>
          </p:cNvPr>
          <p:cNvPicPr>
            <a:picLocks noChangeAspect="1"/>
          </p:cNvPicPr>
          <p:nvPr/>
        </p:nvPicPr>
        <p:blipFill>
          <a:blip r:embed="rId2"/>
          <a:stretch>
            <a:fillRect/>
          </a:stretch>
        </p:blipFill>
        <p:spPr>
          <a:xfrm>
            <a:off x="8827147" y="2243409"/>
            <a:ext cx="1816879" cy="775857"/>
          </a:xfrm>
          <a:prstGeom prst="rect">
            <a:avLst/>
          </a:prstGeom>
        </p:spPr>
      </p:pic>
      <p:pic>
        <p:nvPicPr>
          <p:cNvPr id="11" name="Picture 10">
            <a:extLst>
              <a:ext uri="{FF2B5EF4-FFF2-40B4-BE49-F238E27FC236}">
                <a16:creationId xmlns:a16="http://schemas.microsoft.com/office/drawing/2014/main" id="{3F493FC9-49E2-E356-0BCD-C1994A7DC5C6}"/>
              </a:ext>
            </a:extLst>
          </p:cNvPr>
          <p:cNvPicPr>
            <a:picLocks noChangeAspect="1"/>
          </p:cNvPicPr>
          <p:nvPr/>
        </p:nvPicPr>
        <p:blipFill>
          <a:blip r:embed="rId3"/>
          <a:stretch>
            <a:fillRect/>
          </a:stretch>
        </p:blipFill>
        <p:spPr>
          <a:xfrm>
            <a:off x="8173405" y="4317809"/>
            <a:ext cx="2612965" cy="860366"/>
          </a:xfrm>
          <a:prstGeom prst="rect">
            <a:avLst/>
          </a:prstGeom>
        </p:spPr>
      </p:pic>
    </p:spTree>
    <p:extLst>
      <p:ext uri="{BB962C8B-B14F-4D97-AF65-F5344CB8AC3E}">
        <p14:creationId xmlns:p14="http://schemas.microsoft.com/office/powerpoint/2010/main" val="2635014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8A7B-875F-8A0E-25BB-3EF4971FE647}"/>
              </a:ext>
            </a:extLst>
          </p:cNvPr>
          <p:cNvSpPr>
            <a:spLocks noGrp="1"/>
          </p:cNvSpPr>
          <p:nvPr>
            <p:ph type="title"/>
          </p:nvPr>
        </p:nvSpPr>
        <p:spPr/>
        <p:txBody>
          <a:bodyPr/>
          <a:lstStyle/>
          <a:p>
            <a:r>
              <a:rPr lang="en-IN" dirty="0"/>
              <a:t>Executing the Program</a:t>
            </a:r>
          </a:p>
        </p:txBody>
      </p:sp>
      <p:sp>
        <p:nvSpPr>
          <p:cNvPr id="3" name="Content Placeholder 2">
            <a:extLst>
              <a:ext uri="{FF2B5EF4-FFF2-40B4-BE49-F238E27FC236}">
                <a16:creationId xmlns:a16="http://schemas.microsoft.com/office/drawing/2014/main" id="{21C9D346-73B2-DD99-E4FC-7A05F41C2CAE}"/>
              </a:ext>
            </a:extLst>
          </p:cNvPr>
          <p:cNvSpPr>
            <a:spLocks noGrp="1"/>
          </p:cNvSpPr>
          <p:nvPr>
            <p:ph idx="1"/>
          </p:nvPr>
        </p:nvSpPr>
        <p:spPr/>
        <p:txBody>
          <a:bodyPr/>
          <a:lstStyle/>
          <a:p>
            <a:r>
              <a:rPr lang="en-IN" dirty="0"/>
              <a:t>Click on Run</a:t>
            </a:r>
          </a:p>
          <a:p>
            <a:endParaRPr lang="en-IN" dirty="0"/>
          </a:p>
          <a:p>
            <a:r>
              <a:rPr lang="en-IN" dirty="0"/>
              <a:t>You can see step by step execution, or just the result etc by changing the options</a:t>
            </a:r>
          </a:p>
        </p:txBody>
      </p:sp>
      <p:pic>
        <p:nvPicPr>
          <p:cNvPr id="13" name="Picture 12">
            <a:extLst>
              <a:ext uri="{FF2B5EF4-FFF2-40B4-BE49-F238E27FC236}">
                <a16:creationId xmlns:a16="http://schemas.microsoft.com/office/drawing/2014/main" id="{D243FE74-714C-95D6-6442-A03DFDE60357}"/>
              </a:ext>
            </a:extLst>
          </p:cNvPr>
          <p:cNvPicPr>
            <a:picLocks noChangeAspect="1"/>
          </p:cNvPicPr>
          <p:nvPr/>
        </p:nvPicPr>
        <p:blipFill>
          <a:blip r:embed="rId2"/>
          <a:stretch>
            <a:fillRect/>
          </a:stretch>
        </p:blipFill>
        <p:spPr>
          <a:xfrm>
            <a:off x="3671846" y="1612888"/>
            <a:ext cx="4074600" cy="760441"/>
          </a:xfrm>
          <a:prstGeom prst="rect">
            <a:avLst/>
          </a:prstGeom>
        </p:spPr>
      </p:pic>
      <p:pic>
        <p:nvPicPr>
          <p:cNvPr id="15" name="Picture 14">
            <a:extLst>
              <a:ext uri="{FF2B5EF4-FFF2-40B4-BE49-F238E27FC236}">
                <a16:creationId xmlns:a16="http://schemas.microsoft.com/office/drawing/2014/main" id="{8373487F-3D33-CB25-A748-410BCF456C14}"/>
              </a:ext>
            </a:extLst>
          </p:cNvPr>
          <p:cNvPicPr>
            <a:picLocks noChangeAspect="1"/>
          </p:cNvPicPr>
          <p:nvPr/>
        </p:nvPicPr>
        <p:blipFill>
          <a:blip r:embed="rId3"/>
          <a:stretch>
            <a:fillRect/>
          </a:stretch>
        </p:blipFill>
        <p:spPr>
          <a:xfrm>
            <a:off x="3569981" y="3428999"/>
            <a:ext cx="2142450" cy="3119551"/>
          </a:xfrm>
          <a:prstGeom prst="rect">
            <a:avLst/>
          </a:prstGeom>
        </p:spPr>
      </p:pic>
    </p:spTree>
    <p:extLst>
      <p:ext uri="{BB962C8B-B14F-4D97-AF65-F5344CB8AC3E}">
        <p14:creationId xmlns:p14="http://schemas.microsoft.com/office/powerpoint/2010/main" val="18933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The start</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lstStyle/>
          <a:p>
            <a:r>
              <a:rPr lang="en-IN" dirty="0"/>
              <a:t>In 1968, Intel Corporation was formed by three people to make memory chips</a:t>
            </a:r>
          </a:p>
        </p:txBody>
      </p:sp>
      <p:pic>
        <p:nvPicPr>
          <p:cNvPr id="5" name="Picture 4">
            <a:extLst>
              <a:ext uri="{FF2B5EF4-FFF2-40B4-BE49-F238E27FC236}">
                <a16:creationId xmlns:a16="http://schemas.microsoft.com/office/drawing/2014/main" id="{06708943-E7E3-727B-4C40-370136F4075B}"/>
              </a:ext>
            </a:extLst>
          </p:cNvPr>
          <p:cNvPicPr>
            <a:picLocks noChangeAspect="1"/>
          </p:cNvPicPr>
          <p:nvPr/>
        </p:nvPicPr>
        <p:blipFill>
          <a:blip r:embed="rId2"/>
          <a:stretch>
            <a:fillRect/>
          </a:stretch>
        </p:blipFill>
        <p:spPr>
          <a:xfrm>
            <a:off x="3516222" y="2525525"/>
            <a:ext cx="6947257" cy="3651438"/>
          </a:xfrm>
          <a:prstGeom prst="rect">
            <a:avLst/>
          </a:prstGeom>
        </p:spPr>
      </p:pic>
    </p:spTree>
    <p:extLst>
      <p:ext uri="{BB962C8B-B14F-4D97-AF65-F5344CB8AC3E}">
        <p14:creationId xmlns:p14="http://schemas.microsoft.com/office/powerpoint/2010/main" val="1025759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9DA6-2BE7-2819-6C67-A2E9CABFDF24}"/>
              </a:ext>
            </a:extLst>
          </p:cNvPr>
          <p:cNvSpPr>
            <a:spLocks noGrp="1"/>
          </p:cNvSpPr>
          <p:nvPr>
            <p:ph type="title"/>
          </p:nvPr>
        </p:nvSpPr>
        <p:spPr/>
        <p:txBody>
          <a:bodyPr/>
          <a:lstStyle/>
          <a:p>
            <a:r>
              <a:rPr lang="en-IN" dirty="0"/>
              <a:t>Writing Assembly Language Code</a:t>
            </a:r>
          </a:p>
        </p:txBody>
      </p:sp>
      <p:sp>
        <p:nvSpPr>
          <p:cNvPr id="3" name="Content Placeholder 2">
            <a:extLst>
              <a:ext uri="{FF2B5EF4-FFF2-40B4-BE49-F238E27FC236}">
                <a16:creationId xmlns:a16="http://schemas.microsoft.com/office/drawing/2014/main" id="{D16D19E3-3A7E-4F2E-2273-EAB79DE5FF77}"/>
              </a:ext>
            </a:extLst>
          </p:cNvPr>
          <p:cNvSpPr>
            <a:spLocks noGrp="1"/>
          </p:cNvSpPr>
          <p:nvPr>
            <p:ph idx="1"/>
          </p:nvPr>
        </p:nvSpPr>
        <p:spPr/>
        <p:txBody>
          <a:bodyPr>
            <a:normAutofit fontScale="77500" lnSpcReduction="20000"/>
          </a:bodyPr>
          <a:lstStyle/>
          <a:p>
            <a:r>
              <a:rPr lang="en-IN" dirty="0"/>
              <a:t>Instead of directly manipulating the memory locations, we can write assembly language code for the same problem:</a:t>
            </a:r>
          </a:p>
          <a:p>
            <a:r>
              <a:rPr lang="en-IN" dirty="0"/>
              <a:t>First store the three numbers in memory manually, as before (if the memory locations have become read-only, try clicking on the Input area)</a:t>
            </a:r>
          </a:p>
          <a:p>
            <a:endParaRPr lang="en-IN" dirty="0"/>
          </a:p>
          <a:p>
            <a:endParaRPr lang="en-IN" dirty="0"/>
          </a:p>
          <a:p>
            <a:r>
              <a:rPr lang="en-IN" dirty="0"/>
              <a:t>In the Assembly language code area, enter this code, then Click on Assemble into RAM and Run:</a:t>
            </a:r>
          </a:p>
          <a:p>
            <a:r>
              <a:rPr lang="it-IT" dirty="0"/>
              <a:t>LDA 60</a:t>
            </a:r>
          </a:p>
          <a:p>
            <a:r>
              <a:rPr lang="it-IT" dirty="0"/>
              <a:t>ADD 61</a:t>
            </a:r>
          </a:p>
          <a:p>
            <a:r>
              <a:rPr lang="it-IT" dirty="0"/>
              <a:t>ADD 62</a:t>
            </a:r>
          </a:p>
          <a:p>
            <a:r>
              <a:rPr lang="it-IT" dirty="0"/>
              <a:t>STA 65</a:t>
            </a:r>
          </a:p>
          <a:p>
            <a:r>
              <a:rPr lang="it-IT" dirty="0"/>
              <a:t>HLT</a:t>
            </a:r>
            <a:endParaRPr lang="en-IN" dirty="0"/>
          </a:p>
        </p:txBody>
      </p:sp>
      <p:pic>
        <p:nvPicPr>
          <p:cNvPr id="5" name="Picture 4">
            <a:extLst>
              <a:ext uri="{FF2B5EF4-FFF2-40B4-BE49-F238E27FC236}">
                <a16:creationId xmlns:a16="http://schemas.microsoft.com/office/drawing/2014/main" id="{F7312D21-4AB0-C335-54AF-4D7D8D0709B9}"/>
              </a:ext>
            </a:extLst>
          </p:cNvPr>
          <p:cNvPicPr>
            <a:picLocks noChangeAspect="1"/>
          </p:cNvPicPr>
          <p:nvPr/>
        </p:nvPicPr>
        <p:blipFill>
          <a:blip r:embed="rId2"/>
          <a:stretch>
            <a:fillRect/>
          </a:stretch>
        </p:blipFill>
        <p:spPr>
          <a:xfrm>
            <a:off x="7836156" y="2833254"/>
            <a:ext cx="1708537" cy="749858"/>
          </a:xfrm>
          <a:prstGeom prst="rect">
            <a:avLst/>
          </a:prstGeom>
        </p:spPr>
      </p:pic>
    </p:spTree>
    <p:extLst>
      <p:ext uri="{BB962C8B-B14F-4D97-AF65-F5344CB8AC3E}">
        <p14:creationId xmlns:p14="http://schemas.microsoft.com/office/powerpoint/2010/main" val="2787333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AF6EE-167A-4E58-E573-64E1DDB5E8D0}"/>
              </a:ext>
            </a:extLst>
          </p:cNvPr>
          <p:cNvSpPr>
            <a:spLocks noGrp="1"/>
          </p:cNvSpPr>
          <p:nvPr>
            <p:ph type="title"/>
          </p:nvPr>
        </p:nvSpPr>
        <p:spPr/>
        <p:txBody>
          <a:bodyPr/>
          <a:lstStyle/>
          <a:p>
            <a:r>
              <a:rPr lang="en-IN" dirty="0"/>
              <a:t>Another Addition: Using Variables</a:t>
            </a:r>
          </a:p>
        </p:txBody>
      </p:sp>
      <p:sp>
        <p:nvSpPr>
          <p:cNvPr id="3" name="Content Placeholder 2">
            <a:extLst>
              <a:ext uri="{FF2B5EF4-FFF2-40B4-BE49-F238E27FC236}">
                <a16:creationId xmlns:a16="http://schemas.microsoft.com/office/drawing/2014/main" id="{40487138-178B-603F-D287-056798608AEE}"/>
              </a:ext>
            </a:extLst>
          </p:cNvPr>
          <p:cNvSpPr>
            <a:spLocks noGrp="1"/>
          </p:cNvSpPr>
          <p:nvPr>
            <p:ph idx="1"/>
          </p:nvPr>
        </p:nvSpPr>
        <p:spPr/>
        <p:txBody>
          <a:bodyPr>
            <a:normAutofit fontScale="92500" lnSpcReduction="20000"/>
          </a:bodyPr>
          <a:lstStyle/>
          <a:p>
            <a:r>
              <a:rPr lang="en-IN" dirty="0"/>
              <a:t>INP</a:t>
            </a:r>
          </a:p>
          <a:p>
            <a:r>
              <a:rPr lang="en-IN" dirty="0"/>
              <a:t>STA A</a:t>
            </a:r>
          </a:p>
          <a:p>
            <a:r>
              <a:rPr lang="en-IN" dirty="0"/>
              <a:t>INP</a:t>
            </a:r>
          </a:p>
          <a:p>
            <a:r>
              <a:rPr lang="en-IN" dirty="0"/>
              <a:t>STA B</a:t>
            </a:r>
          </a:p>
          <a:p>
            <a:r>
              <a:rPr lang="en-IN" dirty="0"/>
              <a:t>LDA A</a:t>
            </a:r>
          </a:p>
          <a:p>
            <a:r>
              <a:rPr lang="en-IN" dirty="0"/>
              <a:t>ADD B</a:t>
            </a:r>
          </a:p>
          <a:p>
            <a:r>
              <a:rPr lang="en-IN" dirty="0"/>
              <a:t>OUT</a:t>
            </a:r>
          </a:p>
          <a:p>
            <a:r>
              <a:rPr lang="en-IN" dirty="0"/>
              <a:t>HLT</a:t>
            </a:r>
          </a:p>
          <a:p>
            <a:r>
              <a:rPr lang="en-IN" dirty="0"/>
              <a:t>A    DAT</a:t>
            </a:r>
          </a:p>
          <a:p>
            <a:r>
              <a:rPr lang="en-IN" dirty="0"/>
              <a:t>B    DAT</a:t>
            </a:r>
          </a:p>
        </p:txBody>
      </p:sp>
    </p:spTree>
    <p:extLst>
      <p:ext uri="{BB962C8B-B14F-4D97-AF65-F5344CB8AC3E}">
        <p14:creationId xmlns:p14="http://schemas.microsoft.com/office/powerpoint/2010/main" val="3049058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1814-89A7-BFFA-D6E9-3F57021CF712}"/>
              </a:ext>
            </a:extLst>
          </p:cNvPr>
          <p:cNvSpPr>
            <a:spLocks noGrp="1"/>
          </p:cNvSpPr>
          <p:nvPr>
            <p:ph type="title"/>
          </p:nvPr>
        </p:nvSpPr>
        <p:spPr/>
        <p:txBody>
          <a:bodyPr/>
          <a:lstStyle/>
          <a:p>
            <a:r>
              <a:rPr lang="en-IN" dirty="0"/>
              <a:t>Same Program without User Input</a:t>
            </a:r>
          </a:p>
        </p:txBody>
      </p:sp>
      <p:sp>
        <p:nvSpPr>
          <p:cNvPr id="3" name="Content Placeholder 2">
            <a:extLst>
              <a:ext uri="{FF2B5EF4-FFF2-40B4-BE49-F238E27FC236}">
                <a16:creationId xmlns:a16="http://schemas.microsoft.com/office/drawing/2014/main" id="{8C42B027-6AAC-ECDD-C735-67D337E9DCEA}"/>
              </a:ext>
            </a:extLst>
          </p:cNvPr>
          <p:cNvSpPr>
            <a:spLocks noGrp="1"/>
          </p:cNvSpPr>
          <p:nvPr>
            <p:ph idx="1"/>
          </p:nvPr>
        </p:nvSpPr>
        <p:spPr/>
        <p:txBody>
          <a:bodyPr>
            <a:normAutofit fontScale="92500" lnSpcReduction="20000"/>
          </a:bodyPr>
          <a:lstStyle/>
          <a:p>
            <a:r>
              <a:rPr lang="en-IN" dirty="0"/>
              <a:t>LDA A</a:t>
            </a:r>
          </a:p>
          <a:p>
            <a:r>
              <a:rPr lang="en-IN" dirty="0"/>
              <a:t>LDA B</a:t>
            </a:r>
          </a:p>
          <a:p>
            <a:endParaRPr lang="en-IN" dirty="0"/>
          </a:p>
          <a:p>
            <a:r>
              <a:rPr lang="en-IN" dirty="0"/>
              <a:t>ADD A</a:t>
            </a:r>
          </a:p>
          <a:p>
            <a:r>
              <a:rPr lang="en-IN" dirty="0"/>
              <a:t>OUT</a:t>
            </a:r>
          </a:p>
          <a:p>
            <a:endParaRPr lang="en-IN" dirty="0"/>
          </a:p>
          <a:p>
            <a:r>
              <a:rPr lang="en-IN" dirty="0"/>
              <a:t>HLT</a:t>
            </a:r>
          </a:p>
          <a:p>
            <a:endParaRPr lang="en-IN" dirty="0"/>
          </a:p>
          <a:p>
            <a:r>
              <a:rPr lang="en-IN" dirty="0"/>
              <a:t>A    DAT 4</a:t>
            </a:r>
          </a:p>
          <a:p>
            <a:r>
              <a:rPr lang="en-IN" dirty="0"/>
              <a:t>B    DAT 5</a:t>
            </a:r>
          </a:p>
        </p:txBody>
      </p:sp>
    </p:spTree>
    <p:extLst>
      <p:ext uri="{BB962C8B-B14F-4D97-AF65-F5344CB8AC3E}">
        <p14:creationId xmlns:p14="http://schemas.microsoft.com/office/powerpoint/2010/main" val="1203029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EE02-55B7-6793-2F8D-A83038CE51D1}"/>
              </a:ext>
            </a:extLst>
          </p:cNvPr>
          <p:cNvSpPr>
            <a:spLocks noGrp="1"/>
          </p:cNvSpPr>
          <p:nvPr>
            <p:ph type="title"/>
          </p:nvPr>
        </p:nvSpPr>
        <p:spPr/>
        <p:txBody>
          <a:bodyPr/>
          <a:lstStyle/>
          <a:p>
            <a:r>
              <a:rPr lang="en-IN" dirty="0"/>
              <a:t>Write a program to Run a Loop 10 Times</a:t>
            </a:r>
          </a:p>
        </p:txBody>
      </p:sp>
      <p:sp>
        <p:nvSpPr>
          <p:cNvPr id="3" name="Content Placeholder 2">
            <a:extLst>
              <a:ext uri="{FF2B5EF4-FFF2-40B4-BE49-F238E27FC236}">
                <a16:creationId xmlns:a16="http://schemas.microsoft.com/office/drawing/2014/main" id="{167DB378-5263-334A-10F1-807428C48B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58E042-141E-4439-4810-EA2C21C03A6F}"/>
              </a:ext>
            </a:extLst>
          </p:cNvPr>
          <p:cNvPicPr>
            <a:picLocks noChangeAspect="1"/>
          </p:cNvPicPr>
          <p:nvPr/>
        </p:nvPicPr>
        <p:blipFill>
          <a:blip r:embed="rId2"/>
          <a:stretch>
            <a:fillRect/>
          </a:stretch>
        </p:blipFill>
        <p:spPr>
          <a:xfrm>
            <a:off x="2357255" y="1482522"/>
            <a:ext cx="7875806" cy="4759930"/>
          </a:xfrm>
          <a:prstGeom prst="rect">
            <a:avLst/>
          </a:prstGeom>
        </p:spPr>
      </p:pic>
    </p:spTree>
    <p:extLst>
      <p:ext uri="{BB962C8B-B14F-4D97-AF65-F5344CB8AC3E}">
        <p14:creationId xmlns:p14="http://schemas.microsoft.com/office/powerpoint/2010/main" val="37336153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12EF-F0D3-8FF4-C8CE-A039125A7F5B}"/>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972EDE65-7286-A136-8C8C-07BAB8FBECE7}"/>
              </a:ext>
            </a:extLst>
          </p:cNvPr>
          <p:cNvSpPr>
            <a:spLocks noGrp="1"/>
          </p:cNvSpPr>
          <p:nvPr>
            <p:ph idx="1"/>
          </p:nvPr>
        </p:nvSpPr>
        <p:spPr/>
        <p:txBody>
          <a:bodyPr>
            <a:normAutofit fontScale="55000" lnSpcReduction="20000"/>
          </a:bodyPr>
          <a:lstStyle/>
          <a:p>
            <a:r>
              <a:rPr lang="en-IN" dirty="0"/>
              <a:t>        		LDA ONE</a:t>
            </a:r>
          </a:p>
          <a:p>
            <a:r>
              <a:rPr lang="en-IN" dirty="0"/>
              <a:t>        		STA COUNT</a:t>
            </a:r>
          </a:p>
          <a:p>
            <a:r>
              <a:rPr lang="en-IN" dirty="0"/>
              <a:t>        		OUT</a:t>
            </a:r>
          </a:p>
          <a:p>
            <a:r>
              <a:rPr lang="en-IN" dirty="0"/>
              <a:t>LOOPTOP 	LDA COUNT</a:t>
            </a:r>
          </a:p>
          <a:p>
            <a:r>
              <a:rPr lang="en-IN" dirty="0"/>
              <a:t>        		ADD ONE</a:t>
            </a:r>
          </a:p>
          <a:p>
            <a:r>
              <a:rPr lang="en-IN" dirty="0"/>
              <a:t>        		OUT</a:t>
            </a:r>
          </a:p>
          <a:p>
            <a:r>
              <a:rPr lang="en-IN" dirty="0"/>
              <a:t>        		STA COUNT</a:t>
            </a:r>
          </a:p>
          <a:p>
            <a:r>
              <a:rPr lang="en-IN" dirty="0"/>
              <a:t>        		SUB TEN</a:t>
            </a:r>
          </a:p>
          <a:p>
            <a:r>
              <a:rPr lang="en-IN" dirty="0"/>
              <a:t>        		BRP ENDLOOP</a:t>
            </a:r>
          </a:p>
          <a:p>
            <a:r>
              <a:rPr lang="en-IN" dirty="0"/>
              <a:t>        		BRA LOOPTOP</a:t>
            </a:r>
          </a:p>
          <a:p>
            <a:r>
              <a:rPr lang="en-IN" dirty="0"/>
              <a:t>ENDLOOP 	HLT</a:t>
            </a:r>
          </a:p>
          <a:p>
            <a:r>
              <a:rPr lang="en-IN" dirty="0"/>
              <a:t>ONE     		DAT 001</a:t>
            </a:r>
          </a:p>
          <a:p>
            <a:r>
              <a:rPr lang="en-IN" dirty="0"/>
              <a:t>TEN     		DAT 010</a:t>
            </a:r>
          </a:p>
          <a:p>
            <a:r>
              <a:rPr lang="en-IN" dirty="0"/>
              <a:t>COUNT   	DAT</a:t>
            </a:r>
          </a:p>
        </p:txBody>
      </p:sp>
      <p:sp>
        <p:nvSpPr>
          <p:cNvPr id="4" name="TextBox 3">
            <a:extLst>
              <a:ext uri="{FF2B5EF4-FFF2-40B4-BE49-F238E27FC236}">
                <a16:creationId xmlns:a16="http://schemas.microsoft.com/office/drawing/2014/main" id="{74A3A3F2-7EB3-8B5F-8B60-72B2DDFDB939}"/>
              </a:ext>
            </a:extLst>
          </p:cNvPr>
          <p:cNvSpPr txBox="1"/>
          <p:nvPr/>
        </p:nvSpPr>
        <p:spPr>
          <a:xfrm>
            <a:off x="4551450" y="681037"/>
            <a:ext cx="7222733" cy="5632311"/>
          </a:xfrm>
          <a:prstGeom prst="rect">
            <a:avLst/>
          </a:prstGeom>
          <a:solidFill>
            <a:schemeClr val="accent2">
              <a:lumMod val="20000"/>
              <a:lumOff val="80000"/>
            </a:schemeClr>
          </a:solidFill>
        </p:spPr>
        <p:txBody>
          <a:bodyPr wrap="square" rtlCol="0">
            <a:spAutoFit/>
          </a:bodyPr>
          <a:lstStyle/>
          <a:p>
            <a:r>
              <a:rPr lang="en-IN" sz="2000" b="1" dirty="0"/>
              <a:t>Code explanation</a:t>
            </a:r>
          </a:p>
          <a:p>
            <a:endParaRPr lang="en-IN" sz="2000" dirty="0"/>
          </a:p>
          <a:p>
            <a:r>
              <a:rPr lang="en-IN" sz="2000" dirty="0"/>
              <a:t>After the program is loaded, memory locations 0 to 9 will get filled with instructions of the code. HLT will be at memory location 10.</a:t>
            </a:r>
          </a:p>
          <a:p>
            <a:endParaRPr lang="en-IN" sz="2000" dirty="0"/>
          </a:p>
          <a:p>
            <a:r>
              <a:rPr lang="en-IN" sz="2000" dirty="0"/>
              <a:t>DAT instructions will reserve memory location 11 to store a value 001 and call it as ONE, location 12 to store a value 010 and call it as TEN, and location 13 to store COUNT with no initial value.</a:t>
            </a:r>
          </a:p>
          <a:p>
            <a:endParaRPr lang="en-IN" sz="2000" dirty="0"/>
          </a:p>
          <a:p>
            <a:r>
              <a:rPr lang="en-IN" sz="2000" dirty="0"/>
              <a:t>LOOPTOP is the first instruction in the loop. A BRANCH instruction will cause jump back to the start of the loop. In the loop, COUNT is loaded into accumulator, one is added to it, new value is displayed, and the new COUNT value is stored back in memory.</a:t>
            </a:r>
          </a:p>
          <a:p>
            <a:endParaRPr lang="en-IN" sz="2000" dirty="0"/>
          </a:p>
          <a:p>
            <a:r>
              <a:rPr lang="en-IN" sz="2000" dirty="0"/>
              <a:t>The SUB instruction decrements the value of variable TEN (which is always 10 in our program) from the accumulator. The BRP condition checks if accumulator is 0, and if yes, branches to ENDLOOP instruction.</a:t>
            </a:r>
          </a:p>
        </p:txBody>
      </p:sp>
    </p:spTree>
    <p:extLst>
      <p:ext uri="{BB962C8B-B14F-4D97-AF65-F5344CB8AC3E}">
        <p14:creationId xmlns:p14="http://schemas.microsoft.com/office/powerpoint/2010/main" val="1610586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64A3-AB84-A5D8-96E6-23D7CE3861DE}"/>
              </a:ext>
            </a:extLst>
          </p:cNvPr>
          <p:cNvSpPr>
            <a:spLocks noGrp="1"/>
          </p:cNvSpPr>
          <p:nvPr>
            <p:ph type="title"/>
          </p:nvPr>
        </p:nvSpPr>
        <p:spPr/>
        <p:txBody>
          <a:bodyPr/>
          <a:lstStyle/>
          <a:p>
            <a:r>
              <a:rPr lang="en-IN" dirty="0"/>
              <a:t>Using the Little Man Computer on our own PC</a:t>
            </a:r>
          </a:p>
        </p:txBody>
      </p:sp>
      <p:sp>
        <p:nvSpPr>
          <p:cNvPr id="3" name="Content Placeholder 2">
            <a:extLst>
              <a:ext uri="{FF2B5EF4-FFF2-40B4-BE49-F238E27FC236}">
                <a16:creationId xmlns:a16="http://schemas.microsoft.com/office/drawing/2014/main" id="{520A616D-A3D9-8097-AC64-F4D699728FD3}"/>
              </a:ext>
            </a:extLst>
          </p:cNvPr>
          <p:cNvSpPr>
            <a:spLocks noGrp="1"/>
          </p:cNvSpPr>
          <p:nvPr>
            <p:ph idx="1"/>
          </p:nvPr>
        </p:nvSpPr>
        <p:spPr/>
        <p:txBody>
          <a:bodyPr/>
          <a:lstStyle/>
          <a:p>
            <a:r>
              <a:rPr lang="en-IN" dirty="0"/>
              <a:t>https://sourceforge.net/projects/lmce/</a:t>
            </a:r>
          </a:p>
        </p:txBody>
      </p:sp>
    </p:spTree>
    <p:extLst>
      <p:ext uri="{BB962C8B-B14F-4D97-AF65-F5344CB8AC3E}">
        <p14:creationId xmlns:p14="http://schemas.microsoft.com/office/powerpoint/2010/main" val="1035838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B44E2-B755-1085-7F96-5F3AA4C50412}"/>
              </a:ext>
            </a:extLst>
          </p:cNvPr>
          <p:cNvSpPr>
            <a:spLocks noGrp="1"/>
          </p:cNvSpPr>
          <p:nvPr>
            <p:ph type="title"/>
          </p:nvPr>
        </p:nvSpPr>
        <p:spPr/>
        <p:txBody>
          <a:bodyPr/>
          <a:lstStyle/>
          <a:p>
            <a:r>
              <a:rPr lang="en-IN" dirty="0"/>
              <a:t>Assembly Language: Key Technical Concepts</a:t>
            </a:r>
          </a:p>
        </p:txBody>
      </p:sp>
      <p:sp>
        <p:nvSpPr>
          <p:cNvPr id="5" name="Text Placeholder 4">
            <a:extLst>
              <a:ext uri="{FF2B5EF4-FFF2-40B4-BE49-F238E27FC236}">
                <a16:creationId xmlns:a16="http://schemas.microsoft.com/office/drawing/2014/main" id="{3D4732AC-BC9A-7DAB-DF46-892DA24DF48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90340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5C262-7D6E-8385-BD30-425A93FCCA4B}"/>
              </a:ext>
            </a:extLst>
          </p:cNvPr>
          <p:cNvSpPr>
            <a:spLocks noGrp="1"/>
          </p:cNvSpPr>
          <p:nvPr>
            <p:ph type="title"/>
          </p:nvPr>
        </p:nvSpPr>
        <p:spPr/>
        <p:txBody>
          <a:bodyPr/>
          <a:lstStyle/>
          <a:p>
            <a:r>
              <a:rPr lang="en-IN" dirty="0"/>
              <a:t>Assembly Language</a:t>
            </a:r>
          </a:p>
        </p:txBody>
      </p:sp>
      <p:sp>
        <p:nvSpPr>
          <p:cNvPr id="5" name="Content Placeholder 4">
            <a:extLst>
              <a:ext uri="{FF2B5EF4-FFF2-40B4-BE49-F238E27FC236}">
                <a16:creationId xmlns:a16="http://schemas.microsoft.com/office/drawing/2014/main" id="{3B476EB8-8190-0A61-FD3A-983857DDCA7B}"/>
              </a:ext>
            </a:extLst>
          </p:cNvPr>
          <p:cNvSpPr>
            <a:spLocks noGrp="1"/>
          </p:cNvSpPr>
          <p:nvPr>
            <p:ph idx="1"/>
          </p:nvPr>
        </p:nvSpPr>
        <p:spPr/>
        <p:txBody>
          <a:bodyPr/>
          <a:lstStyle/>
          <a:p>
            <a:r>
              <a:rPr lang="en-IN" dirty="0"/>
              <a:t>Uses symbolic codes rather than 0s and 1s</a:t>
            </a:r>
          </a:p>
          <a:p>
            <a:r>
              <a:rPr lang="en-IN" dirty="0"/>
              <a:t>The symbolic codes are called </a:t>
            </a:r>
            <a:r>
              <a:rPr lang="en-IN" b="1" dirty="0"/>
              <a:t>mnemonics</a:t>
            </a:r>
            <a:endParaRPr lang="en-IN" dirty="0"/>
          </a:p>
          <a:p>
            <a:r>
              <a:rPr lang="en-IN" dirty="0"/>
              <a:t>The computer hardware cannot understand the mnemonics</a:t>
            </a:r>
          </a:p>
          <a:p>
            <a:r>
              <a:rPr lang="en-IN" dirty="0"/>
              <a:t>Hence, an </a:t>
            </a:r>
            <a:r>
              <a:rPr lang="en-IN" b="1" dirty="0"/>
              <a:t>assembler</a:t>
            </a:r>
            <a:r>
              <a:rPr lang="en-IN" dirty="0"/>
              <a:t> program needs to first translate the mnemonics into the corresponding machine language code</a:t>
            </a:r>
          </a:p>
        </p:txBody>
      </p:sp>
      <p:sp>
        <p:nvSpPr>
          <p:cNvPr id="6" name="TextBox 5">
            <a:extLst>
              <a:ext uri="{FF2B5EF4-FFF2-40B4-BE49-F238E27FC236}">
                <a16:creationId xmlns:a16="http://schemas.microsoft.com/office/drawing/2014/main" id="{E5B04044-43D0-5D69-3DC0-BDD4D713063E}"/>
              </a:ext>
            </a:extLst>
          </p:cNvPr>
          <p:cNvSpPr txBox="1"/>
          <p:nvPr/>
        </p:nvSpPr>
        <p:spPr>
          <a:xfrm>
            <a:off x="1859623" y="4253500"/>
            <a:ext cx="1674688" cy="400110"/>
          </a:xfrm>
          <a:prstGeom prst="rect">
            <a:avLst/>
          </a:prstGeom>
          <a:solidFill>
            <a:schemeClr val="accent2">
              <a:lumMod val="40000"/>
              <a:lumOff val="60000"/>
            </a:schemeClr>
          </a:solidFill>
        </p:spPr>
        <p:txBody>
          <a:bodyPr wrap="square" rtlCol="0">
            <a:spAutoFit/>
          </a:bodyPr>
          <a:lstStyle/>
          <a:p>
            <a:pPr algn="ctr"/>
            <a:r>
              <a:rPr lang="en-IN" sz="2000" b="1" dirty="0"/>
              <a:t>Add A</a:t>
            </a:r>
            <a:endParaRPr lang="en-IN" b="1" dirty="0"/>
          </a:p>
        </p:txBody>
      </p:sp>
      <p:cxnSp>
        <p:nvCxnSpPr>
          <p:cNvPr id="8" name="Straight Arrow Connector 7">
            <a:extLst>
              <a:ext uri="{FF2B5EF4-FFF2-40B4-BE49-F238E27FC236}">
                <a16:creationId xmlns:a16="http://schemas.microsoft.com/office/drawing/2014/main" id="{18B291C9-90FC-3DE0-E8C5-058FF9A67C96}"/>
              </a:ext>
            </a:extLst>
          </p:cNvPr>
          <p:cNvCxnSpPr/>
          <p:nvPr/>
        </p:nvCxnSpPr>
        <p:spPr>
          <a:xfrm>
            <a:off x="2681555" y="4695290"/>
            <a:ext cx="0" cy="68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A0A896-684F-F28B-0DAE-D74C02390B06}"/>
              </a:ext>
            </a:extLst>
          </p:cNvPr>
          <p:cNvSpPr txBox="1"/>
          <p:nvPr/>
        </p:nvSpPr>
        <p:spPr>
          <a:xfrm>
            <a:off x="1844211" y="5425338"/>
            <a:ext cx="1674688" cy="400110"/>
          </a:xfrm>
          <a:prstGeom prst="rect">
            <a:avLst/>
          </a:prstGeom>
          <a:solidFill>
            <a:schemeClr val="accent6">
              <a:lumMod val="40000"/>
              <a:lumOff val="60000"/>
            </a:schemeClr>
          </a:solidFill>
        </p:spPr>
        <p:txBody>
          <a:bodyPr wrap="square" rtlCol="0">
            <a:spAutoFit/>
          </a:bodyPr>
          <a:lstStyle/>
          <a:p>
            <a:pPr algn="ctr"/>
            <a:r>
              <a:rPr lang="en-IN" sz="2000" b="1" dirty="0"/>
              <a:t>160</a:t>
            </a:r>
            <a:endParaRPr lang="en-IN" b="1" dirty="0"/>
          </a:p>
        </p:txBody>
      </p:sp>
      <p:sp>
        <p:nvSpPr>
          <p:cNvPr id="10" name="Callout: Line with Border and Accent Bar 9">
            <a:extLst>
              <a:ext uri="{FF2B5EF4-FFF2-40B4-BE49-F238E27FC236}">
                <a16:creationId xmlns:a16="http://schemas.microsoft.com/office/drawing/2014/main" id="{F156884A-01F5-3438-D9F7-F756E58E5186}"/>
              </a:ext>
            </a:extLst>
          </p:cNvPr>
          <p:cNvSpPr/>
          <p:nvPr/>
        </p:nvSpPr>
        <p:spPr>
          <a:xfrm>
            <a:off x="4407613" y="4787757"/>
            <a:ext cx="1900720" cy="811659"/>
          </a:xfrm>
          <a:prstGeom prst="accentBorderCallout1">
            <a:avLst>
              <a:gd name="adj1" fmla="val 18750"/>
              <a:gd name="adj2" fmla="val -8333"/>
              <a:gd name="adj3" fmla="val 25158"/>
              <a:gd name="adj4" fmla="val -859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Assembler program</a:t>
            </a:r>
          </a:p>
        </p:txBody>
      </p:sp>
    </p:spTree>
    <p:extLst>
      <p:ext uri="{BB962C8B-B14F-4D97-AF65-F5344CB8AC3E}">
        <p14:creationId xmlns:p14="http://schemas.microsoft.com/office/powerpoint/2010/main" val="3520588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A52B-543B-AD1F-6FDF-AD57BB2DFF4C}"/>
              </a:ext>
            </a:extLst>
          </p:cNvPr>
          <p:cNvSpPr>
            <a:spLocks noGrp="1"/>
          </p:cNvSpPr>
          <p:nvPr>
            <p:ph type="title"/>
          </p:nvPr>
        </p:nvSpPr>
        <p:spPr/>
        <p:txBody>
          <a:bodyPr/>
          <a:lstStyle/>
          <a:p>
            <a:r>
              <a:rPr lang="en-IN" dirty="0"/>
              <a:t>Op Code and Operands</a:t>
            </a:r>
          </a:p>
        </p:txBody>
      </p:sp>
      <p:sp>
        <p:nvSpPr>
          <p:cNvPr id="3" name="Content Placeholder 2">
            <a:extLst>
              <a:ext uri="{FF2B5EF4-FFF2-40B4-BE49-F238E27FC236}">
                <a16:creationId xmlns:a16="http://schemas.microsoft.com/office/drawing/2014/main" id="{295B9731-E11C-1F2D-4CEE-B294B8351489}"/>
              </a:ext>
            </a:extLst>
          </p:cNvPr>
          <p:cNvSpPr>
            <a:spLocks noGrp="1"/>
          </p:cNvSpPr>
          <p:nvPr>
            <p:ph idx="1"/>
          </p:nvPr>
        </p:nvSpPr>
        <p:spPr/>
        <p:txBody>
          <a:bodyPr/>
          <a:lstStyle/>
          <a:p>
            <a:r>
              <a:rPr lang="en-IN" dirty="0"/>
              <a:t>A mnemonic is made up of two parts:</a:t>
            </a:r>
          </a:p>
          <a:p>
            <a:pPr lvl="1"/>
            <a:r>
              <a:rPr lang="en-IN" b="1" dirty="0"/>
              <a:t>Op code</a:t>
            </a:r>
            <a:r>
              <a:rPr lang="en-IN" dirty="0"/>
              <a:t>: Specifies the operation/instruction to be performed</a:t>
            </a:r>
          </a:p>
          <a:p>
            <a:pPr lvl="1"/>
            <a:r>
              <a:rPr lang="en-IN" b="1" dirty="0"/>
              <a:t>Operand</a:t>
            </a:r>
            <a:r>
              <a:rPr lang="en-IN" dirty="0"/>
              <a:t>: The data/value or the memory location on which the op code is going to work</a:t>
            </a:r>
          </a:p>
          <a:p>
            <a:r>
              <a:rPr lang="en-IN" dirty="0"/>
              <a:t>Example: Add A</a:t>
            </a:r>
          </a:p>
          <a:p>
            <a:pPr lvl="1"/>
            <a:r>
              <a:rPr lang="en-IN" dirty="0"/>
              <a:t>Add is the op code</a:t>
            </a:r>
          </a:p>
          <a:p>
            <a:pPr lvl="1"/>
            <a:r>
              <a:rPr lang="en-IN" dirty="0"/>
              <a:t>A is the operand</a:t>
            </a:r>
          </a:p>
        </p:txBody>
      </p:sp>
      <p:pic>
        <p:nvPicPr>
          <p:cNvPr id="5" name="Picture 4">
            <a:extLst>
              <a:ext uri="{FF2B5EF4-FFF2-40B4-BE49-F238E27FC236}">
                <a16:creationId xmlns:a16="http://schemas.microsoft.com/office/drawing/2014/main" id="{45E91181-83B8-4C12-A91F-5FF6A8DFCC8E}"/>
              </a:ext>
            </a:extLst>
          </p:cNvPr>
          <p:cNvPicPr>
            <a:picLocks noChangeAspect="1"/>
          </p:cNvPicPr>
          <p:nvPr/>
        </p:nvPicPr>
        <p:blipFill>
          <a:blip r:embed="rId2"/>
          <a:stretch>
            <a:fillRect/>
          </a:stretch>
        </p:blipFill>
        <p:spPr>
          <a:xfrm>
            <a:off x="4708252" y="3239255"/>
            <a:ext cx="6363001" cy="962875"/>
          </a:xfrm>
          <a:prstGeom prst="rect">
            <a:avLst/>
          </a:prstGeom>
        </p:spPr>
      </p:pic>
    </p:spTree>
    <p:extLst>
      <p:ext uri="{BB962C8B-B14F-4D97-AF65-F5344CB8AC3E}">
        <p14:creationId xmlns:p14="http://schemas.microsoft.com/office/powerpoint/2010/main" val="2944600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2F08-827E-7907-EC29-47E4378FDA87}"/>
              </a:ext>
            </a:extLst>
          </p:cNvPr>
          <p:cNvSpPr>
            <a:spLocks noGrp="1"/>
          </p:cNvSpPr>
          <p:nvPr>
            <p:ph type="title"/>
          </p:nvPr>
        </p:nvSpPr>
        <p:spPr/>
        <p:txBody>
          <a:bodyPr/>
          <a:lstStyle/>
          <a:p>
            <a:r>
              <a:rPr lang="en-IN" dirty="0"/>
              <a:t>Addressing Modes</a:t>
            </a:r>
          </a:p>
        </p:txBody>
      </p:sp>
      <p:sp>
        <p:nvSpPr>
          <p:cNvPr id="3" name="Content Placeholder 2">
            <a:extLst>
              <a:ext uri="{FF2B5EF4-FFF2-40B4-BE49-F238E27FC236}">
                <a16:creationId xmlns:a16="http://schemas.microsoft.com/office/drawing/2014/main" id="{BE785C2A-AB67-5130-01F5-BD2D65500DC0}"/>
              </a:ext>
            </a:extLst>
          </p:cNvPr>
          <p:cNvSpPr>
            <a:spLocks noGrp="1"/>
          </p:cNvSpPr>
          <p:nvPr>
            <p:ph idx="1"/>
          </p:nvPr>
        </p:nvSpPr>
        <p:spPr/>
        <p:txBody>
          <a:bodyPr>
            <a:normAutofit fontScale="92500" lnSpcReduction="20000"/>
          </a:bodyPr>
          <a:lstStyle/>
          <a:p>
            <a:r>
              <a:rPr lang="en-US" dirty="0"/>
              <a:t>Most assembly language instructions require operands to be processed. </a:t>
            </a:r>
          </a:p>
          <a:p>
            <a:r>
              <a:rPr lang="en-US" dirty="0"/>
              <a:t>An operand address provides the location, where the data to be processed is stored. </a:t>
            </a:r>
          </a:p>
          <a:p>
            <a:r>
              <a:rPr lang="en-US" dirty="0"/>
              <a:t>Some instructions do not require an operand, whereas some other instructions may require one, two, or three operands.</a:t>
            </a:r>
          </a:p>
          <a:p>
            <a:r>
              <a:rPr lang="en-US" dirty="0"/>
              <a:t>When an instruction requires two operands, the first operand is generally the destination, which contains data in a register or memory location and the second operand is the source. </a:t>
            </a:r>
          </a:p>
          <a:p>
            <a:r>
              <a:rPr lang="en-US" dirty="0"/>
              <a:t>Source contains either the data to be delivered (immediate addressing) or the address (in register or memory) of the data. </a:t>
            </a:r>
          </a:p>
          <a:p>
            <a:r>
              <a:rPr lang="en-US" dirty="0"/>
              <a:t>Generally, the source data remains unaltered after the operation.</a:t>
            </a:r>
          </a:p>
          <a:p>
            <a:r>
              <a:rPr lang="en-US" dirty="0"/>
              <a:t>There are three addressing modes: </a:t>
            </a:r>
            <a:r>
              <a:rPr lang="en-US" b="1" dirty="0"/>
              <a:t>register</a:t>
            </a:r>
            <a:r>
              <a:rPr lang="en-US" dirty="0"/>
              <a:t>, </a:t>
            </a:r>
            <a:r>
              <a:rPr lang="en-US" b="1" dirty="0"/>
              <a:t>immediate</a:t>
            </a:r>
            <a:r>
              <a:rPr lang="en-US" dirty="0"/>
              <a:t>, and </a:t>
            </a:r>
            <a:r>
              <a:rPr lang="en-US" b="1" dirty="0"/>
              <a:t>memory</a:t>
            </a:r>
            <a:endParaRPr lang="en-IN" b="1" dirty="0"/>
          </a:p>
        </p:txBody>
      </p:sp>
    </p:spTree>
    <p:extLst>
      <p:ext uri="{BB962C8B-B14F-4D97-AF65-F5344CB8AC3E}">
        <p14:creationId xmlns:p14="http://schemas.microsoft.com/office/powerpoint/2010/main" val="2305384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lnSpcReduction="10000"/>
          </a:bodyPr>
          <a:lstStyle/>
          <a:p>
            <a:r>
              <a:rPr lang="en-US" dirty="0"/>
              <a:t>In the late 1960s, calculators were large electromechanical machines weighing 20 kg</a:t>
            </a:r>
          </a:p>
          <a:p>
            <a:r>
              <a:rPr lang="en-US" dirty="0"/>
              <a:t>In 1969, a Japanese company,  </a:t>
            </a:r>
            <a:r>
              <a:rPr lang="en-US" dirty="0" err="1"/>
              <a:t>Busicom</a:t>
            </a:r>
            <a:r>
              <a:rPr lang="en-US" dirty="0"/>
              <a:t>, approached Intel with a request to manufacture 12 custom chips for a  proposed electronic calculator</a:t>
            </a:r>
          </a:p>
          <a:p>
            <a:r>
              <a:rPr lang="en-US" dirty="0"/>
              <a:t>The Intel engineer assigned to this project, Ted  Hoff, looked at the plan and realized that he could put a 4-bit general-purpose CPU on a single chip that would do the same thing and be simpler and cheaper as well</a:t>
            </a:r>
          </a:p>
          <a:p>
            <a:r>
              <a:rPr lang="en-US" dirty="0"/>
              <a:t>Thus, in 1970, the first single-chip CPU, the 2300-transistor </a:t>
            </a:r>
            <a:r>
              <a:rPr lang="en-US" b="1" dirty="0"/>
              <a:t>4004</a:t>
            </a:r>
            <a:r>
              <a:rPr lang="en-US" dirty="0"/>
              <a:t>, was born</a:t>
            </a:r>
          </a:p>
          <a:p>
            <a:endParaRPr lang="en-IN" dirty="0"/>
          </a:p>
        </p:txBody>
      </p:sp>
      <p:sp>
        <p:nvSpPr>
          <p:cNvPr id="4" name="Callout: Line 3">
            <a:extLst>
              <a:ext uri="{FF2B5EF4-FFF2-40B4-BE49-F238E27FC236}">
                <a16:creationId xmlns:a16="http://schemas.microsoft.com/office/drawing/2014/main" id="{7DE5158B-37F9-202E-7F7E-3F43E78E7A75}"/>
              </a:ext>
            </a:extLst>
          </p:cNvPr>
          <p:cNvSpPr/>
          <p:nvPr/>
        </p:nvSpPr>
        <p:spPr>
          <a:xfrm>
            <a:off x="6770671" y="5754018"/>
            <a:ext cx="5075432" cy="821443"/>
          </a:xfrm>
          <a:prstGeom prst="borderCallout1">
            <a:avLst>
              <a:gd name="adj1" fmla="val 18750"/>
              <a:gd name="adj2" fmla="val -8333"/>
              <a:gd name="adj3" fmla="val -155473"/>
              <a:gd name="adj4" fmla="val 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4-bit </a:t>
            </a:r>
            <a:r>
              <a:rPr lang="en-US" dirty="0"/>
              <a:t>processor means its data bus is made up of 4-bits, so it can transfer 4 bits of data at a time</a:t>
            </a:r>
          </a:p>
          <a:p>
            <a:pPr algn="ctr"/>
            <a:endParaRPr lang="en-IN" dirty="0"/>
          </a:p>
        </p:txBody>
      </p:sp>
    </p:spTree>
    <p:extLst>
      <p:ext uri="{BB962C8B-B14F-4D97-AF65-F5344CB8AC3E}">
        <p14:creationId xmlns:p14="http://schemas.microsoft.com/office/powerpoint/2010/main" val="3144259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2F08-827E-7907-EC29-47E4378FDA87}"/>
              </a:ext>
            </a:extLst>
          </p:cNvPr>
          <p:cNvSpPr>
            <a:spLocks noGrp="1"/>
          </p:cNvSpPr>
          <p:nvPr>
            <p:ph type="title"/>
          </p:nvPr>
        </p:nvSpPr>
        <p:spPr/>
        <p:txBody>
          <a:bodyPr/>
          <a:lstStyle/>
          <a:p>
            <a:r>
              <a:rPr lang="en-IN" dirty="0"/>
              <a:t>Addressing Modes</a:t>
            </a:r>
          </a:p>
        </p:txBody>
      </p:sp>
      <p:sp>
        <p:nvSpPr>
          <p:cNvPr id="3" name="Content Placeholder 2">
            <a:extLst>
              <a:ext uri="{FF2B5EF4-FFF2-40B4-BE49-F238E27FC236}">
                <a16:creationId xmlns:a16="http://schemas.microsoft.com/office/drawing/2014/main" id="{BE785C2A-AB67-5130-01F5-BD2D65500DC0}"/>
              </a:ext>
            </a:extLst>
          </p:cNvPr>
          <p:cNvSpPr>
            <a:spLocks noGrp="1"/>
          </p:cNvSpPr>
          <p:nvPr>
            <p:ph idx="1"/>
          </p:nvPr>
        </p:nvSpPr>
        <p:spPr/>
        <p:txBody>
          <a:bodyPr>
            <a:normAutofit fontScale="85000" lnSpcReduction="20000"/>
          </a:bodyPr>
          <a:lstStyle/>
          <a:p>
            <a:r>
              <a:rPr lang="en-US" dirty="0"/>
              <a:t>Most assembly language instructions require operands to be processed. </a:t>
            </a:r>
          </a:p>
          <a:p>
            <a:r>
              <a:rPr lang="en-US" dirty="0"/>
              <a:t>An operand address provides the location, where the data to be processed is stored. </a:t>
            </a:r>
          </a:p>
          <a:p>
            <a:r>
              <a:rPr lang="en-US" dirty="0"/>
              <a:t>Some instructions do not require an operand, whereas some other instructions may require one, two, or three operands.</a:t>
            </a:r>
          </a:p>
          <a:p>
            <a:r>
              <a:rPr lang="en-US" dirty="0"/>
              <a:t>When an instruction requires two operands, the first operand is generally the destination, which contains data in a register or memory location and the second operand is the source. </a:t>
            </a:r>
          </a:p>
          <a:p>
            <a:r>
              <a:rPr lang="en-US" dirty="0"/>
              <a:t>Source contains either the data to be delivered (immediate addressing) or the address (in register or memory) of the data. </a:t>
            </a:r>
          </a:p>
          <a:p>
            <a:r>
              <a:rPr lang="en-US" dirty="0"/>
              <a:t>Generally, the source data remains unaltered after the operation.</a:t>
            </a:r>
          </a:p>
          <a:p>
            <a:r>
              <a:rPr lang="en-US" dirty="0"/>
              <a:t>There are three addressing modes: </a:t>
            </a:r>
            <a:r>
              <a:rPr lang="en-US" b="1" dirty="0"/>
              <a:t>register</a:t>
            </a:r>
            <a:r>
              <a:rPr lang="en-US" dirty="0"/>
              <a:t>, </a:t>
            </a:r>
            <a:r>
              <a:rPr lang="en-US" b="1" dirty="0"/>
              <a:t>immediate</a:t>
            </a:r>
            <a:r>
              <a:rPr lang="en-US" dirty="0"/>
              <a:t>, and </a:t>
            </a:r>
            <a:r>
              <a:rPr lang="en-US" b="1" dirty="0"/>
              <a:t>direct (memory)</a:t>
            </a:r>
            <a:endParaRPr lang="en-IN" b="1" dirty="0"/>
          </a:p>
        </p:txBody>
      </p:sp>
    </p:spTree>
    <p:extLst>
      <p:ext uri="{BB962C8B-B14F-4D97-AF65-F5344CB8AC3E}">
        <p14:creationId xmlns:p14="http://schemas.microsoft.com/office/powerpoint/2010/main" val="71593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4BD4-2F0F-990F-AC83-45C1D4282612}"/>
              </a:ext>
            </a:extLst>
          </p:cNvPr>
          <p:cNvSpPr>
            <a:spLocks noGrp="1"/>
          </p:cNvSpPr>
          <p:nvPr>
            <p:ph type="title"/>
          </p:nvPr>
        </p:nvSpPr>
        <p:spPr/>
        <p:txBody>
          <a:bodyPr/>
          <a:lstStyle/>
          <a:p>
            <a:r>
              <a:rPr lang="en-IN" dirty="0"/>
              <a:t>Register Addressing Mode</a:t>
            </a:r>
          </a:p>
        </p:txBody>
      </p:sp>
      <p:sp>
        <p:nvSpPr>
          <p:cNvPr id="3" name="Content Placeholder 2">
            <a:extLst>
              <a:ext uri="{FF2B5EF4-FFF2-40B4-BE49-F238E27FC236}">
                <a16:creationId xmlns:a16="http://schemas.microsoft.com/office/drawing/2014/main" id="{B04DE775-AE5E-C31F-8663-04D8996145C1}"/>
              </a:ext>
            </a:extLst>
          </p:cNvPr>
          <p:cNvSpPr>
            <a:spLocks noGrp="1"/>
          </p:cNvSpPr>
          <p:nvPr>
            <p:ph idx="1"/>
          </p:nvPr>
        </p:nvSpPr>
        <p:spPr/>
        <p:txBody>
          <a:bodyPr/>
          <a:lstStyle/>
          <a:p>
            <a:r>
              <a:rPr lang="en-IN" dirty="0"/>
              <a:t>Here, the operands for the instruction are in the CPU registers</a:t>
            </a:r>
          </a:p>
          <a:p>
            <a:r>
              <a:rPr lang="en-IN" dirty="0"/>
              <a:t>Hence, to execute the instruction, the CPU just needs to access the registers for accessing data, and nothing else</a:t>
            </a:r>
          </a:p>
          <a:p>
            <a:r>
              <a:rPr lang="en-IN" dirty="0"/>
              <a:t>Example: Add R4, R3</a:t>
            </a:r>
          </a:p>
          <a:p>
            <a:r>
              <a:rPr lang="en-IN" dirty="0"/>
              <a:t>Fastest</a:t>
            </a:r>
          </a:p>
          <a:p>
            <a:r>
              <a:rPr lang="en-IN" dirty="0"/>
              <a:t>But we have limited registers</a:t>
            </a:r>
          </a:p>
        </p:txBody>
      </p:sp>
      <p:pic>
        <p:nvPicPr>
          <p:cNvPr id="5" name="Picture 4">
            <a:extLst>
              <a:ext uri="{FF2B5EF4-FFF2-40B4-BE49-F238E27FC236}">
                <a16:creationId xmlns:a16="http://schemas.microsoft.com/office/drawing/2014/main" id="{D5B61C50-F399-7413-2F59-5EFFBCAEAB16}"/>
              </a:ext>
            </a:extLst>
          </p:cNvPr>
          <p:cNvPicPr>
            <a:picLocks noChangeAspect="1"/>
          </p:cNvPicPr>
          <p:nvPr/>
        </p:nvPicPr>
        <p:blipFill>
          <a:blip r:embed="rId2"/>
          <a:stretch>
            <a:fillRect/>
          </a:stretch>
        </p:blipFill>
        <p:spPr>
          <a:xfrm>
            <a:off x="5892648" y="3154419"/>
            <a:ext cx="5893103" cy="2686188"/>
          </a:xfrm>
          <a:prstGeom prst="rect">
            <a:avLst/>
          </a:prstGeom>
        </p:spPr>
      </p:pic>
    </p:spTree>
    <p:extLst>
      <p:ext uri="{BB962C8B-B14F-4D97-AF65-F5344CB8AC3E}">
        <p14:creationId xmlns:p14="http://schemas.microsoft.com/office/powerpoint/2010/main" val="1412485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E18B-7C46-63B4-7B54-5A0FFD50FC0E}"/>
              </a:ext>
            </a:extLst>
          </p:cNvPr>
          <p:cNvSpPr>
            <a:spLocks noGrp="1"/>
          </p:cNvSpPr>
          <p:nvPr>
            <p:ph type="title"/>
          </p:nvPr>
        </p:nvSpPr>
        <p:spPr/>
        <p:txBody>
          <a:bodyPr/>
          <a:lstStyle/>
          <a:p>
            <a:r>
              <a:rPr lang="en-IN" dirty="0"/>
              <a:t>Immediate Addressing</a:t>
            </a:r>
          </a:p>
        </p:txBody>
      </p:sp>
      <p:sp>
        <p:nvSpPr>
          <p:cNvPr id="3" name="Content Placeholder 2">
            <a:extLst>
              <a:ext uri="{FF2B5EF4-FFF2-40B4-BE49-F238E27FC236}">
                <a16:creationId xmlns:a16="http://schemas.microsoft.com/office/drawing/2014/main" id="{2F6D0B7A-96F3-5577-900E-63B86100F7F9}"/>
              </a:ext>
            </a:extLst>
          </p:cNvPr>
          <p:cNvSpPr>
            <a:spLocks noGrp="1"/>
          </p:cNvSpPr>
          <p:nvPr>
            <p:ph idx="1"/>
          </p:nvPr>
        </p:nvSpPr>
        <p:spPr/>
        <p:txBody>
          <a:bodyPr/>
          <a:lstStyle/>
          <a:p>
            <a:r>
              <a:rPr lang="en-US" dirty="0"/>
              <a:t>The value of the operand is explicitly mentioned in the instruction. </a:t>
            </a:r>
          </a:p>
          <a:p>
            <a:r>
              <a:rPr lang="en-US" dirty="0"/>
              <a:t>Example: Add R2, #5 … Hash indicates that this is the direct value and not an address</a:t>
            </a:r>
          </a:p>
          <a:p>
            <a:r>
              <a:rPr lang="en-US" dirty="0"/>
              <a:t>No memory access needed</a:t>
            </a:r>
          </a:p>
          <a:p>
            <a:r>
              <a:rPr lang="en-US" dirty="0"/>
              <a:t>Value size can be limited</a:t>
            </a:r>
            <a:endParaRPr lang="en-IN" dirty="0"/>
          </a:p>
        </p:txBody>
      </p:sp>
      <p:pic>
        <p:nvPicPr>
          <p:cNvPr id="5" name="Picture 4">
            <a:extLst>
              <a:ext uri="{FF2B5EF4-FFF2-40B4-BE49-F238E27FC236}">
                <a16:creationId xmlns:a16="http://schemas.microsoft.com/office/drawing/2014/main" id="{1DDF65AF-DA75-3365-3A8A-F0DADBF8C8C5}"/>
              </a:ext>
            </a:extLst>
          </p:cNvPr>
          <p:cNvPicPr>
            <a:picLocks noChangeAspect="1"/>
          </p:cNvPicPr>
          <p:nvPr/>
        </p:nvPicPr>
        <p:blipFill>
          <a:blip r:embed="rId2"/>
          <a:stretch>
            <a:fillRect/>
          </a:stretch>
        </p:blipFill>
        <p:spPr>
          <a:xfrm>
            <a:off x="5424754" y="2785002"/>
            <a:ext cx="5474063" cy="3856998"/>
          </a:xfrm>
          <a:prstGeom prst="rect">
            <a:avLst/>
          </a:prstGeom>
        </p:spPr>
      </p:pic>
    </p:spTree>
    <p:extLst>
      <p:ext uri="{BB962C8B-B14F-4D97-AF65-F5344CB8AC3E}">
        <p14:creationId xmlns:p14="http://schemas.microsoft.com/office/powerpoint/2010/main" val="3972570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2550-6979-26C3-BFC4-A45E4250581D}"/>
              </a:ext>
            </a:extLst>
          </p:cNvPr>
          <p:cNvSpPr>
            <a:spLocks noGrp="1"/>
          </p:cNvSpPr>
          <p:nvPr>
            <p:ph type="title"/>
          </p:nvPr>
        </p:nvSpPr>
        <p:spPr/>
        <p:txBody>
          <a:bodyPr/>
          <a:lstStyle/>
          <a:p>
            <a:r>
              <a:rPr lang="en-IN" dirty="0"/>
              <a:t>Direct/Memory (Absolute) Addressing Mode</a:t>
            </a:r>
          </a:p>
        </p:txBody>
      </p:sp>
      <p:sp>
        <p:nvSpPr>
          <p:cNvPr id="3" name="Content Placeholder 2">
            <a:extLst>
              <a:ext uri="{FF2B5EF4-FFF2-40B4-BE49-F238E27FC236}">
                <a16:creationId xmlns:a16="http://schemas.microsoft.com/office/drawing/2014/main" id="{CAEDC693-2BFB-33A1-2FBC-8153A4889861}"/>
              </a:ext>
            </a:extLst>
          </p:cNvPr>
          <p:cNvSpPr>
            <a:spLocks noGrp="1"/>
          </p:cNvSpPr>
          <p:nvPr>
            <p:ph idx="1"/>
          </p:nvPr>
        </p:nvSpPr>
        <p:spPr/>
        <p:txBody>
          <a:bodyPr/>
          <a:lstStyle/>
          <a:p>
            <a:r>
              <a:rPr lang="en-US" dirty="0"/>
              <a:t>The instruction contains the address of the location in memory where the value of the operand is stored.</a:t>
            </a:r>
          </a:p>
          <a:p>
            <a:r>
              <a:rPr lang="en-US" dirty="0"/>
              <a:t>Example: Add R2, A</a:t>
            </a:r>
          </a:p>
          <a:p>
            <a:r>
              <a:rPr lang="en-US" dirty="0"/>
              <a:t>Simplest</a:t>
            </a:r>
          </a:p>
          <a:p>
            <a:r>
              <a:rPr lang="en-US" dirty="0"/>
              <a:t>Limited by register and memory size</a:t>
            </a:r>
          </a:p>
        </p:txBody>
      </p:sp>
      <p:pic>
        <p:nvPicPr>
          <p:cNvPr id="5" name="Picture 4">
            <a:extLst>
              <a:ext uri="{FF2B5EF4-FFF2-40B4-BE49-F238E27FC236}">
                <a16:creationId xmlns:a16="http://schemas.microsoft.com/office/drawing/2014/main" id="{56263238-051B-1D8E-DFEF-07C3FD764313}"/>
              </a:ext>
            </a:extLst>
          </p:cNvPr>
          <p:cNvPicPr>
            <a:picLocks noChangeAspect="1"/>
          </p:cNvPicPr>
          <p:nvPr/>
        </p:nvPicPr>
        <p:blipFill>
          <a:blip r:embed="rId2"/>
          <a:stretch>
            <a:fillRect/>
          </a:stretch>
        </p:blipFill>
        <p:spPr>
          <a:xfrm>
            <a:off x="6448947" y="2416728"/>
            <a:ext cx="5525008" cy="3760235"/>
          </a:xfrm>
          <a:prstGeom prst="rect">
            <a:avLst/>
          </a:prstGeom>
        </p:spPr>
      </p:pic>
    </p:spTree>
    <p:extLst>
      <p:ext uri="{BB962C8B-B14F-4D97-AF65-F5344CB8AC3E}">
        <p14:creationId xmlns:p14="http://schemas.microsoft.com/office/powerpoint/2010/main" val="2373521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474503-41D4-FAFD-5FFF-3FB53AFD86DC}"/>
              </a:ext>
            </a:extLst>
          </p:cNvPr>
          <p:cNvSpPr>
            <a:spLocks noGrp="1"/>
          </p:cNvSpPr>
          <p:nvPr>
            <p:ph type="title"/>
          </p:nvPr>
        </p:nvSpPr>
        <p:spPr/>
        <p:txBody>
          <a:bodyPr/>
          <a:lstStyle/>
          <a:p>
            <a:r>
              <a:rPr lang="en-IN" dirty="0"/>
              <a:t>Number Systems and Data Representation</a:t>
            </a:r>
          </a:p>
        </p:txBody>
      </p:sp>
      <p:sp>
        <p:nvSpPr>
          <p:cNvPr id="5" name="Text Placeholder 4">
            <a:extLst>
              <a:ext uri="{FF2B5EF4-FFF2-40B4-BE49-F238E27FC236}">
                <a16:creationId xmlns:a16="http://schemas.microsoft.com/office/drawing/2014/main" id="{53D749E0-61DE-7B35-4E4E-786B778D4C6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80663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AC8E-FC1C-52F8-5424-608E07684650}"/>
              </a:ext>
            </a:extLst>
          </p:cNvPr>
          <p:cNvSpPr>
            <a:spLocks noGrp="1"/>
          </p:cNvSpPr>
          <p:nvPr>
            <p:ph type="title"/>
          </p:nvPr>
        </p:nvSpPr>
        <p:spPr/>
        <p:txBody>
          <a:bodyPr/>
          <a:lstStyle/>
          <a:p>
            <a:r>
              <a:rPr lang="en-IN" dirty="0"/>
              <a:t>Number Systems</a:t>
            </a:r>
          </a:p>
        </p:txBody>
      </p:sp>
      <p:sp>
        <p:nvSpPr>
          <p:cNvPr id="3" name="Content Placeholder 2">
            <a:extLst>
              <a:ext uri="{FF2B5EF4-FFF2-40B4-BE49-F238E27FC236}">
                <a16:creationId xmlns:a16="http://schemas.microsoft.com/office/drawing/2014/main" id="{9AB7D903-D7DF-0AE0-2F20-E0B33A6E4EE9}"/>
              </a:ext>
            </a:extLst>
          </p:cNvPr>
          <p:cNvSpPr>
            <a:spLocks noGrp="1"/>
          </p:cNvSpPr>
          <p:nvPr>
            <p:ph idx="1"/>
          </p:nvPr>
        </p:nvSpPr>
        <p:spPr/>
        <p:txBody>
          <a:bodyPr/>
          <a:lstStyle/>
          <a:p>
            <a:r>
              <a:rPr lang="en-IN" dirty="0"/>
              <a:t>We work with </a:t>
            </a:r>
            <a:r>
              <a:rPr lang="en-IN" b="1" dirty="0"/>
              <a:t>decimal numbers </a:t>
            </a:r>
            <a:r>
              <a:rPr lang="en-IN" dirty="0"/>
              <a:t>(0-9)</a:t>
            </a:r>
            <a:endParaRPr lang="en-IN" b="1" dirty="0"/>
          </a:p>
          <a:p>
            <a:r>
              <a:rPr lang="en-IN" dirty="0"/>
              <a:t>Modern computers do not work with decimal numbers – they use </a:t>
            </a:r>
            <a:r>
              <a:rPr lang="en-IN" b="1" dirty="0"/>
              <a:t>binary numbers</a:t>
            </a:r>
            <a:r>
              <a:rPr lang="en-IN" dirty="0"/>
              <a:t> (0-1)</a:t>
            </a:r>
          </a:p>
          <a:p>
            <a:pPr lvl="1"/>
            <a:r>
              <a:rPr lang="en-IN" dirty="0"/>
              <a:t>Why? Because electronic devices are most reliable when designed for two-state (binary) operations</a:t>
            </a:r>
          </a:p>
          <a:p>
            <a:endParaRPr lang="en-IN" dirty="0"/>
          </a:p>
        </p:txBody>
      </p:sp>
    </p:spTree>
    <p:extLst>
      <p:ext uri="{BB962C8B-B14F-4D97-AF65-F5344CB8AC3E}">
        <p14:creationId xmlns:p14="http://schemas.microsoft.com/office/powerpoint/2010/main" val="35814547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5BC9-4B9F-772E-F148-A999484E4115}"/>
              </a:ext>
            </a:extLst>
          </p:cNvPr>
          <p:cNvSpPr>
            <a:spLocks noGrp="1"/>
          </p:cNvSpPr>
          <p:nvPr>
            <p:ph type="title"/>
          </p:nvPr>
        </p:nvSpPr>
        <p:spPr/>
        <p:txBody>
          <a:bodyPr/>
          <a:lstStyle/>
          <a:p>
            <a:r>
              <a:rPr lang="en-IN" dirty="0"/>
              <a:t>Decimal Odometer</a:t>
            </a:r>
          </a:p>
        </p:txBody>
      </p:sp>
      <p:sp>
        <p:nvSpPr>
          <p:cNvPr id="3" name="Content Placeholder 2">
            <a:extLst>
              <a:ext uri="{FF2B5EF4-FFF2-40B4-BE49-F238E27FC236}">
                <a16:creationId xmlns:a16="http://schemas.microsoft.com/office/drawing/2014/main" id="{107E9C12-F246-30DD-D69E-32900AAE2E14}"/>
              </a:ext>
            </a:extLst>
          </p:cNvPr>
          <p:cNvSpPr>
            <a:spLocks noGrp="1"/>
          </p:cNvSpPr>
          <p:nvPr>
            <p:ph idx="1"/>
          </p:nvPr>
        </p:nvSpPr>
        <p:spPr/>
        <p:txBody>
          <a:bodyPr/>
          <a:lstStyle/>
          <a:p>
            <a:r>
              <a:rPr lang="en-IN" dirty="0"/>
              <a:t>When a car is just manufactured, it has run 0 kilometers</a:t>
            </a:r>
          </a:p>
          <a:p>
            <a:r>
              <a:rPr lang="en-IN" dirty="0"/>
              <a:t>Hence its odometer shows </a:t>
            </a:r>
            <a:r>
              <a:rPr lang="en-IN" dirty="0">
                <a:solidFill>
                  <a:schemeClr val="accent2">
                    <a:lumMod val="50000"/>
                  </a:schemeClr>
                </a:solidFill>
              </a:rPr>
              <a:t>00000</a:t>
            </a:r>
          </a:p>
          <a:p>
            <a:r>
              <a:rPr lang="en-IN" dirty="0"/>
              <a:t>After running for 1 kilometer, the odometer shows </a:t>
            </a:r>
            <a:r>
              <a:rPr lang="en-IN" dirty="0">
                <a:solidFill>
                  <a:schemeClr val="accent2">
                    <a:lumMod val="50000"/>
                  </a:schemeClr>
                </a:solidFill>
              </a:rPr>
              <a:t>00001</a:t>
            </a:r>
          </a:p>
          <a:p>
            <a:r>
              <a:rPr lang="en-IN" dirty="0"/>
              <a:t>This goes on up to </a:t>
            </a:r>
            <a:r>
              <a:rPr lang="en-IN" dirty="0">
                <a:solidFill>
                  <a:schemeClr val="accent2">
                    <a:lumMod val="50000"/>
                  </a:schemeClr>
                </a:solidFill>
              </a:rPr>
              <a:t>00009</a:t>
            </a:r>
          </a:p>
          <a:p>
            <a:r>
              <a:rPr lang="en-IN" dirty="0"/>
              <a:t>After 10 kilometers are complete, the units wheel turns back from 9 to 0 and a tab on this wheel forces the tens wheel to advance by 1, so we now have </a:t>
            </a:r>
            <a:r>
              <a:rPr lang="en-IN" dirty="0">
                <a:solidFill>
                  <a:schemeClr val="accent2">
                    <a:lumMod val="50000"/>
                  </a:schemeClr>
                </a:solidFill>
              </a:rPr>
              <a:t>00010</a:t>
            </a:r>
          </a:p>
        </p:txBody>
      </p:sp>
    </p:spTree>
    <p:extLst>
      <p:ext uri="{BB962C8B-B14F-4D97-AF65-F5344CB8AC3E}">
        <p14:creationId xmlns:p14="http://schemas.microsoft.com/office/powerpoint/2010/main" val="693313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DFE7-2826-4EDE-C50C-448F7F8AC7F5}"/>
              </a:ext>
            </a:extLst>
          </p:cNvPr>
          <p:cNvSpPr>
            <a:spLocks noGrp="1"/>
          </p:cNvSpPr>
          <p:nvPr>
            <p:ph type="title"/>
          </p:nvPr>
        </p:nvSpPr>
        <p:spPr/>
        <p:txBody>
          <a:bodyPr/>
          <a:lstStyle/>
          <a:p>
            <a:r>
              <a:rPr lang="en-IN" dirty="0"/>
              <a:t>Reset and Carry</a:t>
            </a:r>
          </a:p>
        </p:txBody>
      </p:sp>
      <p:sp>
        <p:nvSpPr>
          <p:cNvPr id="3" name="Content Placeholder 2">
            <a:extLst>
              <a:ext uri="{FF2B5EF4-FFF2-40B4-BE49-F238E27FC236}">
                <a16:creationId xmlns:a16="http://schemas.microsoft.com/office/drawing/2014/main" id="{4DE1F246-7187-0142-BF55-F345D7F47F37}"/>
              </a:ext>
            </a:extLst>
          </p:cNvPr>
          <p:cNvSpPr>
            <a:spLocks noGrp="1"/>
          </p:cNvSpPr>
          <p:nvPr>
            <p:ph idx="1"/>
          </p:nvPr>
        </p:nvSpPr>
        <p:spPr/>
        <p:txBody>
          <a:bodyPr/>
          <a:lstStyle/>
          <a:p>
            <a:r>
              <a:rPr lang="en-IN" dirty="0"/>
              <a:t>What has happened?</a:t>
            </a:r>
          </a:p>
          <a:p>
            <a:r>
              <a:rPr lang="en-IN" dirty="0"/>
              <a:t>The units wheel has </a:t>
            </a:r>
            <a:r>
              <a:rPr lang="en-IN" b="1" dirty="0"/>
              <a:t>reset </a:t>
            </a:r>
            <a:r>
              <a:rPr lang="en-IN" dirty="0"/>
              <a:t>to 0 and has sent a </a:t>
            </a:r>
            <a:r>
              <a:rPr lang="en-IN" b="1" dirty="0"/>
              <a:t>carry </a:t>
            </a:r>
            <a:r>
              <a:rPr lang="en-IN" dirty="0"/>
              <a:t>to the tens wheel</a:t>
            </a:r>
          </a:p>
          <a:p>
            <a:r>
              <a:rPr lang="en-IN" dirty="0"/>
              <a:t>This action can be called as </a:t>
            </a:r>
            <a:r>
              <a:rPr lang="en-IN" i="1" dirty="0"/>
              <a:t>reset and carry</a:t>
            </a:r>
            <a:endParaRPr lang="en-IN" dirty="0"/>
          </a:p>
          <a:p>
            <a:r>
              <a:rPr lang="en-IN" dirty="0"/>
              <a:t>The other wheels also reset and carry</a:t>
            </a:r>
          </a:p>
          <a:p>
            <a:r>
              <a:rPr lang="en-IN" dirty="0"/>
              <a:t>After 999 kilometers, the odometer shows </a:t>
            </a:r>
            <a:r>
              <a:rPr lang="en-IN" dirty="0">
                <a:solidFill>
                  <a:schemeClr val="accent2">
                    <a:lumMod val="50000"/>
                  </a:schemeClr>
                </a:solidFill>
              </a:rPr>
              <a:t>00999</a:t>
            </a:r>
          </a:p>
          <a:p>
            <a:r>
              <a:rPr lang="en-IN" dirty="0"/>
              <a:t>After 1 more kilometer, the unit wheel resets and carries, the tens wheel resets and carries, the hundreds wheel resets and carries, and the thousands wheel advances by 1</a:t>
            </a:r>
            <a:endParaRPr lang="en-IN" dirty="0">
              <a:solidFill>
                <a:schemeClr val="accent2">
                  <a:lumMod val="50000"/>
                </a:schemeClr>
              </a:solidFill>
            </a:endParaRPr>
          </a:p>
          <a:p>
            <a:r>
              <a:rPr lang="en-IN" dirty="0"/>
              <a:t>So, after 999 kilometers, the odometer shows </a:t>
            </a:r>
            <a:r>
              <a:rPr lang="en-IN" dirty="0">
                <a:solidFill>
                  <a:schemeClr val="accent2">
                    <a:lumMod val="50000"/>
                  </a:schemeClr>
                </a:solidFill>
              </a:rPr>
              <a:t>01000</a:t>
            </a:r>
            <a:endParaRPr lang="en-IN" dirty="0"/>
          </a:p>
        </p:txBody>
      </p:sp>
    </p:spTree>
    <p:extLst>
      <p:ext uri="{BB962C8B-B14F-4D97-AF65-F5344CB8AC3E}">
        <p14:creationId xmlns:p14="http://schemas.microsoft.com/office/powerpoint/2010/main" val="32301356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02EA-D2D8-D29D-CE0B-83AA8210B7F2}"/>
              </a:ext>
            </a:extLst>
          </p:cNvPr>
          <p:cNvSpPr>
            <a:spLocks noGrp="1"/>
          </p:cNvSpPr>
          <p:nvPr>
            <p:ph type="title"/>
          </p:nvPr>
        </p:nvSpPr>
        <p:spPr/>
        <p:txBody>
          <a:bodyPr/>
          <a:lstStyle/>
          <a:p>
            <a:r>
              <a:rPr lang="en-IN" dirty="0"/>
              <a:t>Digits</a:t>
            </a:r>
          </a:p>
        </p:txBody>
      </p:sp>
      <p:sp>
        <p:nvSpPr>
          <p:cNvPr id="3" name="Content Placeholder 2">
            <a:extLst>
              <a:ext uri="{FF2B5EF4-FFF2-40B4-BE49-F238E27FC236}">
                <a16:creationId xmlns:a16="http://schemas.microsoft.com/office/drawing/2014/main" id="{57DAD9DA-D1B8-6CA8-C541-600F8B558BA9}"/>
              </a:ext>
            </a:extLst>
          </p:cNvPr>
          <p:cNvSpPr>
            <a:spLocks noGrp="1"/>
          </p:cNvSpPr>
          <p:nvPr>
            <p:ph idx="1"/>
          </p:nvPr>
        </p:nvSpPr>
        <p:spPr/>
        <p:txBody>
          <a:bodyPr/>
          <a:lstStyle/>
          <a:p>
            <a:r>
              <a:rPr lang="en-IN" dirty="0"/>
              <a:t>The numbers on each odometer wheel are called as </a:t>
            </a:r>
            <a:r>
              <a:rPr lang="en-IN" b="1" dirty="0"/>
              <a:t>digits</a:t>
            </a:r>
            <a:endParaRPr lang="en-IN" dirty="0"/>
          </a:p>
          <a:p>
            <a:r>
              <a:rPr lang="en-IN" dirty="0"/>
              <a:t>The decimal number system uses ten digits, 0 through 9</a:t>
            </a:r>
          </a:p>
          <a:p>
            <a:r>
              <a:rPr lang="en-IN" dirty="0"/>
              <a:t>In a decimal odometer, each time the unit wheel runs out of digits, it resets to 0 and sends a carry to the tens wheel</a:t>
            </a:r>
          </a:p>
          <a:p>
            <a:r>
              <a:rPr lang="en-IN" dirty="0"/>
              <a:t>When the tens wheel runs out of digits, it resets to 0 and sends a carry to the hundreds wheel</a:t>
            </a:r>
          </a:p>
          <a:p>
            <a:r>
              <a:rPr lang="en-IN" dirty="0"/>
              <a:t>And so on …</a:t>
            </a:r>
          </a:p>
          <a:p>
            <a:endParaRPr lang="en-IN" dirty="0"/>
          </a:p>
        </p:txBody>
      </p:sp>
    </p:spTree>
    <p:extLst>
      <p:ext uri="{BB962C8B-B14F-4D97-AF65-F5344CB8AC3E}">
        <p14:creationId xmlns:p14="http://schemas.microsoft.com/office/powerpoint/2010/main" val="17422226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23E6-A121-1C0B-0324-5AC78DD93946}"/>
              </a:ext>
            </a:extLst>
          </p:cNvPr>
          <p:cNvSpPr>
            <a:spLocks noGrp="1"/>
          </p:cNvSpPr>
          <p:nvPr>
            <p:ph type="title"/>
          </p:nvPr>
        </p:nvSpPr>
        <p:spPr/>
        <p:txBody>
          <a:bodyPr/>
          <a:lstStyle/>
          <a:p>
            <a:r>
              <a:rPr lang="en-IN" dirty="0"/>
              <a:t>Binary Odometer</a:t>
            </a:r>
          </a:p>
        </p:txBody>
      </p:sp>
      <p:sp>
        <p:nvSpPr>
          <p:cNvPr id="3" name="Content Placeholder 2">
            <a:extLst>
              <a:ext uri="{FF2B5EF4-FFF2-40B4-BE49-F238E27FC236}">
                <a16:creationId xmlns:a16="http://schemas.microsoft.com/office/drawing/2014/main" id="{9B713764-D381-AB15-E490-185A49A0F0C3}"/>
              </a:ext>
            </a:extLst>
          </p:cNvPr>
          <p:cNvSpPr>
            <a:spLocks noGrp="1"/>
          </p:cNvSpPr>
          <p:nvPr>
            <p:ph idx="1"/>
          </p:nvPr>
        </p:nvSpPr>
        <p:spPr/>
        <p:txBody>
          <a:bodyPr/>
          <a:lstStyle/>
          <a:p>
            <a:r>
              <a:rPr lang="en-IN" b="1" dirty="0"/>
              <a:t>Binary </a:t>
            </a:r>
            <a:r>
              <a:rPr lang="en-IN" dirty="0"/>
              <a:t>means two</a:t>
            </a:r>
          </a:p>
          <a:p>
            <a:r>
              <a:rPr lang="en-IN" dirty="0"/>
              <a:t>The binary number system uses only two digits: 0 and 1</a:t>
            </a:r>
          </a:p>
          <a:p>
            <a:r>
              <a:rPr lang="en-IN" dirty="0"/>
              <a:t>The other digits 2-9 are not used</a:t>
            </a:r>
          </a:p>
          <a:p>
            <a:r>
              <a:rPr lang="en-IN" dirty="0"/>
              <a:t>So, a binary odometer will only have two digits: 0 and 1</a:t>
            </a:r>
          </a:p>
          <a:p>
            <a:r>
              <a:rPr lang="en-IN" dirty="0"/>
              <a:t>When each wheel turns, it displays 0 and then 1</a:t>
            </a:r>
          </a:p>
          <a:p>
            <a:r>
              <a:rPr lang="en-IN" dirty="0"/>
              <a:t>Then it is back to 0 and again back to 1</a:t>
            </a:r>
          </a:p>
          <a:p>
            <a:r>
              <a:rPr lang="en-IN" dirty="0"/>
              <a:t>And so on …</a:t>
            </a:r>
          </a:p>
        </p:txBody>
      </p:sp>
    </p:spTree>
    <p:extLst>
      <p:ext uri="{BB962C8B-B14F-4D97-AF65-F5344CB8AC3E}">
        <p14:creationId xmlns:p14="http://schemas.microsoft.com/office/powerpoint/2010/main" val="426216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Ted Hoff and the 4004 chip</a:t>
            </a:r>
            <a:endParaRPr lang="en-IN" dirty="0"/>
          </a:p>
        </p:txBody>
      </p:sp>
      <p:pic>
        <p:nvPicPr>
          <p:cNvPr id="6" name="Picture 5">
            <a:extLst>
              <a:ext uri="{FF2B5EF4-FFF2-40B4-BE49-F238E27FC236}">
                <a16:creationId xmlns:a16="http://schemas.microsoft.com/office/drawing/2014/main" id="{0318C57C-EB0D-EB19-F40D-9E54AF74BC9C}"/>
              </a:ext>
            </a:extLst>
          </p:cNvPr>
          <p:cNvPicPr>
            <a:picLocks noChangeAspect="1"/>
          </p:cNvPicPr>
          <p:nvPr/>
        </p:nvPicPr>
        <p:blipFill>
          <a:blip r:embed="rId2"/>
          <a:stretch>
            <a:fillRect/>
          </a:stretch>
        </p:blipFill>
        <p:spPr>
          <a:xfrm>
            <a:off x="5751056" y="2353384"/>
            <a:ext cx="5950256" cy="3295819"/>
          </a:xfrm>
          <a:prstGeom prst="rect">
            <a:avLst/>
          </a:prstGeom>
        </p:spPr>
      </p:pic>
      <p:pic>
        <p:nvPicPr>
          <p:cNvPr id="2050" name="Picture 2" descr="The man who invented the microprocessor - BBC News">
            <a:extLst>
              <a:ext uri="{FF2B5EF4-FFF2-40B4-BE49-F238E27FC236}">
                <a16:creationId xmlns:a16="http://schemas.microsoft.com/office/drawing/2014/main" id="{4B9BF907-3E33-AD1A-D647-4EC1CFF67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82" y="2758280"/>
            <a:ext cx="44196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9401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20000"/>
          </a:bodyPr>
          <a:lstStyle/>
          <a:p>
            <a:r>
              <a:rPr lang="en-IN" dirty="0"/>
              <a:t>Starting position					</a:t>
            </a:r>
          </a:p>
          <a:p>
            <a:pPr marL="0" indent="0">
              <a:buNone/>
            </a:pPr>
            <a:r>
              <a:rPr lang="en-IN" dirty="0"/>
              <a:t>	0000			Zero</a:t>
            </a:r>
          </a:p>
          <a:p>
            <a:r>
              <a:rPr lang="en-IN" dirty="0"/>
              <a:t>After 1 kilometer					</a:t>
            </a:r>
          </a:p>
          <a:p>
            <a:pPr marL="0" indent="0">
              <a:buNone/>
            </a:pPr>
            <a:r>
              <a:rPr lang="en-IN" dirty="0"/>
              <a:t>	0001			One</a:t>
            </a:r>
          </a:p>
          <a:p>
            <a:r>
              <a:rPr lang="en-IN" dirty="0"/>
              <a:t>After 2 kilometers, reset and carry of units wheel			</a:t>
            </a:r>
          </a:p>
          <a:p>
            <a:pPr marL="0" indent="0">
              <a:buNone/>
            </a:pPr>
            <a:r>
              <a:rPr lang="en-IN" dirty="0"/>
              <a:t>	0010			Two</a:t>
            </a:r>
          </a:p>
          <a:p>
            <a:r>
              <a:rPr lang="en-IN" dirty="0"/>
              <a:t>After 3 kilometers			</a:t>
            </a:r>
          </a:p>
          <a:p>
            <a:pPr marL="0" indent="0">
              <a:buNone/>
            </a:pPr>
            <a:r>
              <a:rPr lang="en-IN" dirty="0"/>
              <a:t>	0011			Three</a:t>
            </a:r>
          </a:p>
          <a:p>
            <a:r>
              <a:rPr lang="en-IN" dirty="0"/>
              <a:t>After 4 kilometers, reset and carry of units wheel and the second wheel; the third wheel advances by 1	</a:t>
            </a:r>
          </a:p>
          <a:p>
            <a:pPr marL="0" indent="0">
              <a:buNone/>
            </a:pPr>
            <a:r>
              <a:rPr lang="en-IN" dirty="0"/>
              <a:t>	0100			Four</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419244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10000"/>
          </a:bodyPr>
          <a:lstStyle/>
          <a:p>
            <a:r>
              <a:rPr lang="en-IN" dirty="0"/>
              <a:t>After 4 kilometers, reset and carry of units wheel and the second wheel; the third wheel advances by 1	</a:t>
            </a:r>
          </a:p>
          <a:p>
            <a:pPr marL="0" indent="0">
              <a:buNone/>
            </a:pPr>
            <a:r>
              <a:rPr lang="en-IN" dirty="0"/>
              <a:t>	0100			Four</a:t>
            </a:r>
          </a:p>
          <a:p>
            <a:r>
              <a:rPr lang="en-IN" dirty="0"/>
              <a:t>Next few values</a:t>
            </a:r>
          </a:p>
          <a:p>
            <a:pPr marL="0" indent="0">
              <a:buNone/>
            </a:pPr>
            <a:r>
              <a:rPr lang="en-IN" dirty="0"/>
              <a:t>	0101			Five</a:t>
            </a:r>
          </a:p>
          <a:p>
            <a:pPr marL="0" indent="0">
              <a:buNone/>
            </a:pPr>
            <a:r>
              <a:rPr lang="en-IN" dirty="0"/>
              <a:t>	0110			Six</a:t>
            </a:r>
          </a:p>
          <a:p>
            <a:pPr marL="0" indent="0">
              <a:buNone/>
            </a:pPr>
            <a:r>
              <a:rPr lang="en-IN" dirty="0"/>
              <a:t>	0111			Seven</a:t>
            </a:r>
          </a:p>
          <a:p>
            <a:r>
              <a:rPr lang="en-IN" dirty="0"/>
              <a:t>After 8 kilometers, reset and carry of units wheel, the second wheel, and the third wheel; the fourth wheel advances by 1	</a:t>
            </a:r>
          </a:p>
          <a:p>
            <a:pPr marL="0" indent="0">
              <a:buNone/>
            </a:pPr>
            <a:r>
              <a:rPr lang="en-IN" dirty="0"/>
              <a:t>	1000			Eight</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64303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lnSpcReduction="10000"/>
          </a:bodyPr>
          <a:lstStyle/>
          <a:p>
            <a:r>
              <a:rPr lang="en-IN" dirty="0"/>
              <a:t>After 8 kilometers, reset and carry of units wheel, the second wheel, and the third wheel; the fourth wheel advances by 1	</a:t>
            </a:r>
          </a:p>
          <a:p>
            <a:pPr marL="0" indent="0">
              <a:buNone/>
            </a:pPr>
            <a:r>
              <a:rPr lang="en-IN" dirty="0"/>
              <a:t>	1000			Eight</a:t>
            </a:r>
          </a:p>
          <a:p>
            <a:r>
              <a:rPr lang="en-IN" dirty="0"/>
              <a:t>After 9 kilometers, we have	</a:t>
            </a:r>
          </a:p>
          <a:p>
            <a:pPr marL="0" indent="0">
              <a:buNone/>
            </a:pPr>
            <a:r>
              <a:rPr lang="en-IN" dirty="0"/>
              <a:t>	1001			Nine</a:t>
            </a:r>
          </a:p>
          <a:p>
            <a:r>
              <a:rPr lang="en-IN" dirty="0"/>
              <a:t>After 10 kilometers, we have	</a:t>
            </a:r>
          </a:p>
          <a:p>
            <a:pPr marL="0" indent="0">
              <a:buNone/>
            </a:pPr>
            <a:r>
              <a:rPr lang="en-IN" dirty="0"/>
              <a:t>	1010			Ten</a:t>
            </a:r>
          </a:p>
          <a:p>
            <a:r>
              <a:rPr lang="en-IN" dirty="0"/>
              <a:t>And so on ..	</a:t>
            </a: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6452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6B17-75D5-CF91-CA74-151D0FB64DD9}"/>
              </a:ext>
            </a:extLst>
          </p:cNvPr>
          <p:cNvSpPr>
            <a:spLocks noGrp="1"/>
          </p:cNvSpPr>
          <p:nvPr>
            <p:ph type="title"/>
          </p:nvPr>
        </p:nvSpPr>
        <p:spPr/>
        <p:txBody>
          <a:bodyPr/>
          <a:lstStyle/>
          <a:p>
            <a:r>
              <a:rPr lang="en-IN" dirty="0"/>
              <a:t>Binary Numbers</a:t>
            </a:r>
          </a:p>
        </p:txBody>
      </p:sp>
      <p:sp>
        <p:nvSpPr>
          <p:cNvPr id="3" name="Content Placeholder 2">
            <a:extLst>
              <a:ext uri="{FF2B5EF4-FFF2-40B4-BE49-F238E27FC236}">
                <a16:creationId xmlns:a16="http://schemas.microsoft.com/office/drawing/2014/main" id="{34283041-2542-20AB-2E87-D8A5B34609E9}"/>
              </a:ext>
            </a:extLst>
          </p:cNvPr>
          <p:cNvSpPr>
            <a:spLocks noGrp="1"/>
          </p:cNvSpPr>
          <p:nvPr>
            <p:ph idx="1"/>
          </p:nvPr>
        </p:nvSpPr>
        <p:spPr/>
        <p:txBody>
          <a:bodyPr>
            <a:normAutofit lnSpcReduction="10000"/>
          </a:bodyPr>
          <a:lstStyle/>
          <a:p>
            <a:r>
              <a:rPr lang="en-IN" dirty="0"/>
              <a:t>A binary odometer displays binary numbers, which are strings of 0s and 1s</a:t>
            </a:r>
          </a:p>
          <a:p>
            <a:r>
              <a:rPr lang="en-IN" dirty="0"/>
              <a:t>Binary 0000 stands for decimal 0</a:t>
            </a:r>
          </a:p>
          <a:p>
            <a:r>
              <a:rPr lang="en-IN" dirty="0"/>
              <a:t>Binary 0001 stands for decimal 1</a:t>
            </a:r>
          </a:p>
          <a:p>
            <a:r>
              <a:rPr lang="en-IN" dirty="0"/>
              <a:t>Binary 0010 stands for decimal 2</a:t>
            </a:r>
          </a:p>
          <a:p>
            <a:r>
              <a:rPr lang="en-IN" dirty="0"/>
              <a:t>Binary 0011 stands for decimal 3</a:t>
            </a:r>
          </a:p>
          <a:p>
            <a:endParaRPr lang="en-IN" dirty="0"/>
          </a:p>
          <a:p>
            <a:r>
              <a:rPr lang="en-IN" dirty="0"/>
              <a:t>For large decimal numbers, binary numbers are long</a:t>
            </a:r>
          </a:p>
          <a:p>
            <a:r>
              <a:rPr lang="en-IN" dirty="0"/>
              <a:t>For example, decimal 42 in binary is 101010</a:t>
            </a:r>
          </a:p>
          <a:p>
            <a:endParaRPr lang="en-IN" dirty="0"/>
          </a:p>
          <a:p>
            <a:endParaRPr lang="en-IN" dirty="0"/>
          </a:p>
          <a:p>
            <a:endParaRPr lang="en-IN" dirty="0"/>
          </a:p>
        </p:txBody>
      </p:sp>
    </p:spTree>
    <p:extLst>
      <p:ext uri="{BB962C8B-B14F-4D97-AF65-F5344CB8AC3E}">
        <p14:creationId xmlns:p14="http://schemas.microsoft.com/office/powerpoint/2010/main" val="35305632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02B5-1841-0536-31FE-DCA27F94F2F3}"/>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D5E56325-152C-8EFF-4D90-1293FEBB862C}"/>
              </a:ext>
            </a:extLst>
          </p:cNvPr>
          <p:cNvSpPr>
            <a:spLocks noGrp="1"/>
          </p:cNvSpPr>
          <p:nvPr>
            <p:ph idx="1"/>
          </p:nvPr>
        </p:nvSpPr>
        <p:spPr/>
        <p:txBody>
          <a:bodyPr/>
          <a:lstStyle/>
          <a:p>
            <a:r>
              <a:rPr lang="en-IN" dirty="0"/>
              <a:t>A binary odometer has four wheels. What are the successive binary numbers?</a:t>
            </a:r>
          </a:p>
        </p:txBody>
      </p:sp>
    </p:spTree>
    <p:extLst>
      <p:ext uri="{BB962C8B-B14F-4D97-AF65-F5344CB8AC3E}">
        <p14:creationId xmlns:p14="http://schemas.microsoft.com/office/powerpoint/2010/main" val="3954789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243A-9512-264D-8085-C10771375BA4}"/>
              </a:ext>
            </a:extLst>
          </p:cNvPr>
          <p:cNvSpPr>
            <a:spLocks noGrp="1"/>
          </p:cNvSpPr>
          <p:nvPr>
            <p:ph type="title"/>
          </p:nvPr>
        </p:nvSpPr>
        <p:spPr/>
        <p:txBody>
          <a:bodyPr/>
          <a:lstStyle/>
          <a:p>
            <a:r>
              <a:rPr lang="en-IN" dirty="0"/>
              <a:t>Bit</a:t>
            </a:r>
          </a:p>
        </p:txBody>
      </p:sp>
      <p:sp>
        <p:nvSpPr>
          <p:cNvPr id="3" name="Content Placeholder 2">
            <a:extLst>
              <a:ext uri="{FF2B5EF4-FFF2-40B4-BE49-F238E27FC236}">
                <a16:creationId xmlns:a16="http://schemas.microsoft.com/office/drawing/2014/main" id="{7EB89650-A90C-9C4C-C558-CC00420ADF14}"/>
              </a:ext>
            </a:extLst>
          </p:cNvPr>
          <p:cNvSpPr>
            <a:spLocks noGrp="1"/>
          </p:cNvSpPr>
          <p:nvPr>
            <p:ph idx="1"/>
          </p:nvPr>
        </p:nvSpPr>
        <p:spPr/>
        <p:txBody>
          <a:bodyPr/>
          <a:lstStyle/>
          <a:p>
            <a:r>
              <a:rPr lang="en-IN" dirty="0">
                <a:solidFill>
                  <a:srgbClr val="FF0000"/>
                </a:solidFill>
              </a:rPr>
              <a:t>Bi</a:t>
            </a:r>
            <a:r>
              <a:rPr lang="en-IN" dirty="0"/>
              <a:t>nary Digi</a:t>
            </a:r>
            <a:r>
              <a:rPr lang="en-IN" dirty="0">
                <a:solidFill>
                  <a:srgbClr val="FF0000"/>
                </a:solidFill>
              </a:rPr>
              <a:t>t</a:t>
            </a:r>
            <a:r>
              <a:rPr lang="en-IN" dirty="0"/>
              <a:t> = Bit</a:t>
            </a:r>
          </a:p>
          <a:p>
            <a:r>
              <a:rPr lang="en-IN" dirty="0"/>
              <a:t>A binary number 1010 has 4 bits</a:t>
            </a:r>
          </a:p>
          <a:p>
            <a:r>
              <a:rPr lang="en-IN" dirty="0"/>
              <a:t>A binary number 100100 has 6 bits</a:t>
            </a:r>
          </a:p>
          <a:p>
            <a:r>
              <a:rPr lang="en-IN" dirty="0"/>
              <a:t>One bit is stored in one transistor</a:t>
            </a:r>
          </a:p>
        </p:txBody>
      </p:sp>
    </p:spTree>
    <p:extLst>
      <p:ext uri="{BB962C8B-B14F-4D97-AF65-F5344CB8AC3E}">
        <p14:creationId xmlns:p14="http://schemas.microsoft.com/office/powerpoint/2010/main" val="42076216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2CBC-F32A-EBF8-377E-82D7EE8F8EE0}"/>
              </a:ext>
            </a:extLst>
          </p:cNvPr>
          <p:cNvSpPr>
            <a:spLocks noGrp="1"/>
          </p:cNvSpPr>
          <p:nvPr>
            <p:ph type="title"/>
          </p:nvPr>
        </p:nvSpPr>
        <p:spPr/>
        <p:txBody>
          <a:bodyPr/>
          <a:lstStyle/>
          <a:p>
            <a:r>
              <a:rPr lang="en-IN" dirty="0"/>
              <a:t>A 4-bit Transistor Register</a:t>
            </a:r>
          </a:p>
        </p:txBody>
      </p:sp>
      <p:sp>
        <p:nvSpPr>
          <p:cNvPr id="3" name="Content Placeholder 2">
            <a:extLst>
              <a:ext uri="{FF2B5EF4-FFF2-40B4-BE49-F238E27FC236}">
                <a16:creationId xmlns:a16="http://schemas.microsoft.com/office/drawing/2014/main" id="{46DC5272-2412-20F9-1E65-BEF630B0DDD3}"/>
              </a:ext>
            </a:extLst>
          </p:cNvPr>
          <p:cNvSpPr>
            <a:spLocks noGrp="1"/>
          </p:cNvSpPr>
          <p:nvPr>
            <p:ph idx="1"/>
          </p:nvPr>
        </p:nvSpPr>
        <p:spPr/>
        <p:txBody>
          <a:bodyPr/>
          <a:lstStyle/>
          <a:p>
            <a:r>
              <a:rPr lang="en-IN" dirty="0"/>
              <a:t>0 volts are supplied to the first two transistors and +5 volts are supplied to the remaining two, so the register currently has a value 0011</a:t>
            </a:r>
          </a:p>
        </p:txBody>
      </p:sp>
      <p:pic>
        <p:nvPicPr>
          <p:cNvPr id="5" name="Picture 4">
            <a:extLst>
              <a:ext uri="{FF2B5EF4-FFF2-40B4-BE49-F238E27FC236}">
                <a16:creationId xmlns:a16="http://schemas.microsoft.com/office/drawing/2014/main" id="{D0A47CA3-0554-7F9A-A91F-C1BCE720E41D}"/>
              </a:ext>
            </a:extLst>
          </p:cNvPr>
          <p:cNvPicPr>
            <a:picLocks noChangeAspect="1"/>
          </p:cNvPicPr>
          <p:nvPr/>
        </p:nvPicPr>
        <p:blipFill>
          <a:blip r:embed="rId2"/>
          <a:stretch>
            <a:fillRect/>
          </a:stretch>
        </p:blipFill>
        <p:spPr>
          <a:xfrm>
            <a:off x="2332234" y="2693466"/>
            <a:ext cx="8481744" cy="3618434"/>
          </a:xfrm>
          <a:prstGeom prst="rect">
            <a:avLst/>
          </a:prstGeom>
        </p:spPr>
      </p:pic>
    </p:spTree>
    <p:extLst>
      <p:ext uri="{BB962C8B-B14F-4D97-AF65-F5344CB8AC3E}">
        <p14:creationId xmlns:p14="http://schemas.microsoft.com/office/powerpoint/2010/main" val="6302123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Decimal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Each digit in a decimal number has a </a:t>
            </a:r>
            <a:r>
              <a:rPr lang="en-IN" i="1" dirty="0"/>
              <a:t>positional weight</a:t>
            </a:r>
            <a:endParaRPr lang="en-IN" dirty="0"/>
          </a:p>
          <a:p>
            <a:r>
              <a:rPr lang="en-IN" dirty="0"/>
              <a:t>Here, the weights are units, tens, hundreds, thousands, and so on</a:t>
            </a:r>
          </a:p>
          <a:p>
            <a:r>
              <a:rPr lang="en-IN" dirty="0"/>
              <a:t>Sum of all the digits multiplied by their respective weights gives the total value of the number</a:t>
            </a:r>
          </a:p>
          <a:p>
            <a:r>
              <a:rPr lang="en-IN" dirty="0"/>
              <a:t>Example: 57034 in decimal</a:t>
            </a:r>
          </a:p>
        </p:txBody>
      </p:sp>
      <p:pic>
        <p:nvPicPr>
          <p:cNvPr id="5" name="Picture 4">
            <a:extLst>
              <a:ext uri="{FF2B5EF4-FFF2-40B4-BE49-F238E27FC236}">
                <a16:creationId xmlns:a16="http://schemas.microsoft.com/office/drawing/2014/main" id="{616CBE90-C58C-7886-3B2D-63869E0EE3C8}"/>
              </a:ext>
            </a:extLst>
          </p:cNvPr>
          <p:cNvPicPr>
            <a:picLocks noChangeAspect="1"/>
          </p:cNvPicPr>
          <p:nvPr/>
        </p:nvPicPr>
        <p:blipFill>
          <a:blip r:embed="rId2"/>
          <a:stretch>
            <a:fillRect/>
          </a:stretch>
        </p:blipFill>
        <p:spPr>
          <a:xfrm>
            <a:off x="5427230" y="3428102"/>
            <a:ext cx="3963350" cy="1515729"/>
          </a:xfrm>
          <a:prstGeom prst="rect">
            <a:avLst/>
          </a:prstGeom>
        </p:spPr>
      </p:pic>
      <p:pic>
        <p:nvPicPr>
          <p:cNvPr id="7" name="Picture 6">
            <a:extLst>
              <a:ext uri="{FF2B5EF4-FFF2-40B4-BE49-F238E27FC236}">
                <a16:creationId xmlns:a16="http://schemas.microsoft.com/office/drawing/2014/main" id="{3ECE98F2-5289-C424-F365-E267A1EBBF35}"/>
              </a:ext>
            </a:extLst>
          </p:cNvPr>
          <p:cNvPicPr>
            <a:picLocks noChangeAspect="1"/>
          </p:cNvPicPr>
          <p:nvPr/>
        </p:nvPicPr>
        <p:blipFill>
          <a:blip r:embed="rId3"/>
          <a:stretch>
            <a:fillRect/>
          </a:stretch>
        </p:blipFill>
        <p:spPr>
          <a:xfrm>
            <a:off x="3067474" y="4943831"/>
            <a:ext cx="6057052" cy="1297326"/>
          </a:xfrm>
          <a:prstGeom prst="rect">
            <a:avLst/>
          </a:prstGeom>
        </p:spPr>
      </p:pic>
    </p:spTree>
    <p:extLst>
      <p:ext uri="{BB962C8B-B14F-4D97-AF65-F5344CB8AC3E}">
        <p14:creationId xmlns:p14="http://schemas.microsoft.com/office/powerpoint/2010/main" val="19556549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Binary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Even in binary number, each bit has a </a:t>
            </a:r>
            <a:r>
              <a:rPr lang="en-IN" i="1" dirty="0"/>
              <a:t>positional weight</a:t>
            </a:r>
            <a:endParaRPr lang="en-IN" dirty="0"/>
          </a:p>
          <a:p>
            <a:r>
              <a:rPr lang="en-IN" dirty="0"/>
              <a:t>Since only two digits or bits are used, the weights are powers of 2, instead of 10</a:t>
            </a:r>
          </a:p>
          <a:p>
            <a:r>
              <a:rPr lang="en-IN" dirty="0"/>
              <a:t>Example: 11001 in binary</a:t>
            </a:r>
          </a:p>
        </p:txBody>
      </p:sp>
      <p:pic>
        <p:nvPicPr>
          <p:cNvPr id="6" name="Picture 5">
            <a:extLst>
              <a:ext uri="{FF2B5EF4-FFF2-40B4-BE49-F238E27FC236}">
                <a16:creationId xmlns:a16="http://schemas.microsoft.com/office/drawing/2014/main" id="{DB54ED2F-5622-C666-853B-9D44FCDA5BB0}"/>
              </a:ext>
            </a:extLst>
          </p:cNvPr>
          <p:cNvPicPr>
            <a:picLocks noChangeAspect="1"/>
          </p:cNvPicPr>
          <p:nvPr/>
        </p:nvPicPr>
        <p:blipFill>
          <a:blip r:embed="rId2"/>
          <a:stretch>
            <a:fillRect/>
          </a:stretch>
        </p:blipFill>
        <p:spPr>
          <a:xfrm>
            <a:off x="5609169" y="2960272"/>
            <a:ext cx="3773917" cy="1372333"/>
          </a:xfrm>
          <a:prstGeom prst="rect">
            <a:avLst/>
          </a:prstGeom>
        </p:spPr>
      </p:pic>
      <p:pic>
        <p:nvPicPr>
          <p:cNvPr id="9" name="Picture 8">
            <a:extLst>
              <a:ext uri="{FF2B5EF4-FFF2-40B4-BE49-F238E27FC236}">
                <a16:creationId xmlns:a16="http://schemas.microsoft.com/office/drawing/2014/main" id="{A6C24B5D-9082-018C-2DBC-282A3DE52721}"/>
              </a:ext>
            </a:extLst>
          </p:cNvPr>
          <p:cNvPicPr>
            <a:picLocks noChangeAspect="1"/>
          </p:cNvPicPr>
          <p:nvPr/>
        </p:nvPicPr>
        <p:blipFill>
          <a:blip r:embed="rId3"/>
          <a:stretch>
            <a:fillRect/>
          </a:stretch>
        </p:blipFill>
        <p:spPr>
          <a:xfrm>
            <a:off x="1743099" y="4467542"/>
            <a:ext cx="8063610" cy="1486278"/>
          </a:xfrm>
          <a:prstGeom prst="rect">
            <a:avLst/>
          </a:prstGeom>
        </p:spPr>
      </p:pic>
    </p:spTree>
    <p:extLst>
      <p:ext uri="{BB962C8B-B14F-4D97-AF65-F5344CB8AC3E}">
        <p14:creationId xmlns:p14="http://schemas.microsoft.com/office/powerpoint/2010/main" val="39007190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EF352-0939-7DE1-7BE8-DFA7DED42696}"/>
              </a:ext>
            </a:extLst>
          </p:cNvPr>
          <p:cNvSpPr>
            <a:spLocks noGrp="1"/>
          </p:cNvSpPr>
          <p:nvPr>
            <p:ph type="title"/>
          </p:nvPr>
        </p:nvSpPr>
        <p:spPr/>
        <p:txBody>
          <a:bodyPr/>
          <a:lstStyle/>
          <a:p>
            <a:r>
              <a:rPr lang="en-IN" dirty="0"/>
              <a:t>Binary to Decimal Conversion</a:t>
            </a:r>
          </a:p>
        </p:txBody>
      </p:sp>
      <p:sp>
        <p:nvSpPr>
          <p:cNvPr id="3" name="Content Placeholder 2">
            <a:extLst>
              <a:ext uri="{FF2B5EF4-FFF2-40B4-BE49-F238E27FC236}">
                <a16:creationId xmlns:a16="http://schemas.microsoft.com/office/drawing/2014/main" id="{0D2BA739-F60A-3D70-B05F-65EBDA601609}"/>
              </a:ext>
            </a:extLst>
          </p:cNvPr>
          <p:cNvSpPr>
            <a:spLocks noGrp="1"/>
          </p:cNvSpPr>
          <p:nvPr>
            <p:ph idx="1"/>
          </p:nvPr>
        </p:nvSpPr>
        <p:spPr/>
        <p:txBody>
          <a:bodyPr/>
          <a:lstStyle/>
          <a:p>
            <a:r>
              <a:rPr lang="en-IN" dirty="0"/>
              <a:t>This tells us how to convert a binary number into decimal</a:t>
            </a:r>
          </a:p>
          <a:p>
            <a:r>
              <a:rPr lang="en-IN" dirty="0"/>
              <a:t>As another example, consider a binary number 11001100</a:t>
            </a:r>
          </a:p>
          <a:p>
            <a:endParaRPr lang="en-IN" dirty="0"/>
          </a:p>
          <a:p>
            <a:endParaRPr lang="en-IN" dirty="0"/>
          </a:p>
          <a:p>
            <a:endParaRPr lang="en-IN" dirty="0"/>
          </a:p>
          <a:p>
            <a:endParaRPr lang="en-IN" dirty="0"/>
          </a:p>
          <a:p>
            <a:r>
              <a:rPr lang="en-IN" dirty="0"/>
              <a:t>So, binary 11001100 in decimal is 204</a:t>
            </a:r>
          </a:p>
        </p:txBody>
      </p:sp>
      <p:pic>
        <p:nvPicPr>
          <p:cNvPr id="5" name="Picture 4">
            <a:extLst>
              <a:ext uri="{FF2B5EF4-FFF2-40B4-BE49-F238E27FC236}">
                <a16:creationId xmlns:a16="http://schemas.microsoft.com/office/drawing/2014/main" id="{3F2588B6-E870-28E5-D0E2-7E5445F9622E}"/>
              </a:ext>
            </a:extLst>
          </p:cNvPr>
          <p:cNvPicPr>
            <a:picLocks noChangeAspect="1"/>
          </p:cNvPicPr>
          <p:nvPr/>
        </p:nvPicPr>
        <p:blipFill>
          <a:blip r:embed="rId2"/>
          <a:stretch>
            <a:fillRect/>
          </a:stretch>
        </p:blipFill>
        <p:spPr>
          <a:xfrm>
            <a:off x="1246196" y="2901535"/>
            <a:ext cx="9589264" cy="1845126"/>
          </a:xfrm>
          <a:prstGeom prst="rect">
            <a:avLst/>
          </a:prstGeom>
        </p:spPr>
      </p:pic>
    </p:spTree>
    <p:extLst>
      <p:ext uri="{BB962C8B-B14F-4D97-AF65-F5344CB8AC3E}">
        <p14:creationId xmlns:p14="http://schemas.microsoft.com/office/powerpoint/2010/main" val="3599958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24894</TotalTime>
  <Words>19285</Words>
  <Application>Microsoft Office PowerPoint</Application>
  <PresentationFormat>Widescreen</PresentationFormat>
  <Paragraphs>1746</Paragraphs>
  <Slides>344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344</vt:i4>
      </vt:variant>
    </vt:vector>
  </HeadingPairs>
  <TitlesOfParts>
    <vt:vector size="348" baseType="lpstr">
      <vt:lpstr>Arial</vt:lpstr>
      <vt:lpstr>Calibri</vt:lpstr>
      <vt:lpstr>Calibri Light</vt:lpstr>
      <vt:lpstr>Office Theme</vt:lpstr>
      <vt:lpstr>Computer Architecture</vt:lpstr>
      <vt:lpstr>Basics and History</vt:lpstr>
      <vt:lpstr>Computer Organization and Architecture</vt:lpstr>
      <vt:lpstr>Organization   Architecture</vt:lpstr>
      <vt:lpstr>Brief History of Computers</vt:lpstr>
      <vt:lpstr>Computer Performance – Moore’s Law</vt:lpstr>
      <vt:lpstr>Intel x86 Architecture – The start</vt:lpstr>
      <vt:lpstr>Intel x86 Architecture – CPU-related Work</vt:lpstr>
      <vt:lpstr>Intel x86 Architecture – CPU-related Work</vt:lpstr>
      <vt:lpstr>Intel x86 Architecture – 8080</vt:lpstr>
      <vt:lpstr>Intel x86 Architecture – x86</vt:lpstr>
      <vt:lpstr>The Intel CPU Family</vt:lpstr>
      <vt:lpstr>The ARM Architecture</vt:lpstr>
      <vt:lpstr>The ARM Architecture</vt:lpstr>
      <vt:lpstr>ARM Usage</vt:lpstr>
      <vt:lpstr>Performance Improvement Reasons</vt:lpstr>
      <vt:lpstr>Computer Level/Layer Hierarchy</vt:lpstr>
      <vt:lpstr>Computer Level Hierarchy</vt:lpstr>
      <vt:lpstr>Computer  Level  Hierarchy</vt:lpstr>
      <vt:lpstr>Computer Hierarchy Levels …</vt:lpstr>
      <vt:lpstr>Computer Hierarchy Levels …</vt:lpstr>
      <vt:lpstr>Computer Hierarchy Levels …</vt:lpstr>
      <vt:lpstr>Today’s Digital Computer</vt:lpstr>
      <vt:lpstr>Machine language</vt:lpstr>
      <vt:lpstr>A programmable computer</vt:lpstr>
      <vt:lpstr>Same data, different programs</vt:lpstr>
      <vt:lpstr>The von Neumann model</vt:lpstr>
      <vt:lpstr>Stored Program Concept</vt:lpstr>
      <vt:lpstr>von Neumann versus Harvard Architecture</vt:lpstr>
      <vt:lpstr>von Neumann versus Harvard Architecture</vt:lpstr>
      <vt:lpstr>The ‘Bus’ Concept</vt:lpstr>
      <vt:lpstr>Computer Bus</vt:lpstr>
      <vt:lpstr>Buses inside a Computer</vt:lpstr>
      <vt:lpstr>Bus Width</vt:lpstr>
      <vt:lpstr>A 16-bit Data Bus</vt:lpstr>
      <vt:lpstr>System Bus</vt:lpstr>
      <vt:lpstr>System Bus – The Early Situation</vt:lpstr>
      <vt:lpstr>System Bus – The PCI Bus</vt:lpstr>
      <vt:lpstr>PCI Bus – Problems</vt:lpstr>
      <vt:lpstr>PCI Express</vt:lpstr>
      <vt:lpstr>PCI Express Card</vt:lpstr>
      <vt:lpstr>PCI Express (Diagram on the next slide)</vt:lpstr>
      <vt:lpstr>PCI Express</vt:lpstr>
      <vt:lpstr>PCI Express – Architecture</vt:lpstr>
      <vt:lpstr>PCI Express versus Older Buses</vt:lpstr>
      <vt:lpstr>CPU/Processor Speed</vt:lpstr>
      <vt:lpstr>CPU Actions: Fetch-Decode-Execute</vt:lpstr>
      <vt:lpstr>Clock Speed</vt:lpstr>
      <vt:lpstr>CPU Cycles and Instructions</vt:lpstr>
      <vt:lpstr>CPU Speed – More Details</vt:lpstr>
      <vt:lpstr>Fetch-Decode-Execute Cycle</vt:lpstr>
      <vt:lpstr>von Neumann System: Fetch-Decode-Execute</vt:lpstr>
      <vt:lpstr>The Control Unit fetches the next instruction from the memory using Program Counter</vt:lpstr>
      <vt:lpstr>Instruction is decoded in a language that the ALU understands</vt:lpstr>
      <vt:lpstr>Required operands are fetched from the memory and placed into registers</vt:lpstr>
      <vt:lpstr>ALU executes the instruction and places the result into registers</vt:lpstr>
      <vt:lpstr>Activity: Compare von Neumann Architecture and Harvard Architecture</vt:lpstr>
      <vt:lpstr>Fetch-Decode-Execute Cycle</vt:lpstr>
      <vt:lpstr>Special Purpose Registers</vt:lpstr>
      <vt:lpstr>The Little Man Computer</vt:lpstr>
      <vt:lpstr>Understanding Fetch-Decode-Execute Cycle</vt:lpstr>
      <vt:lpstr>Program to Accept User Input</vt:lpstr>
      <vt:lpstr>Same Program, this time User Input Stored in a Variable without specifying a Memory Location</vt:lpstr>
      <vt:lpstr>Store one input in a variable, another at an address</vt:lpstr>
      <vt:lpstr>Sample Program</vt:lpstr>
      <vt:lpstr>Setting values</vt:lpstr>
      <vt:lpstr>Loading the memory contents into CPU (Accumulator)</vt:lpstr>
      <vt:lpstr>Completing the Addition</vt:lpstr>
      <vt:lpstr>Executing the Program</vt:lpstr>
      <vt:lpstr>Writing Assembly Language Code</vt:lpstr>
      <vt:lpstr>Another Addition: Using Variables</vt:lpstr>
      <vt:lpstr>Same Program without User Input</vt:lpstr>
      <vt:lpstr>Write a program to Run a Loop 10 Times</vt:lpstr>
      <vt:lpstr>Code</vt:lpstr>
      <vt:lpstr>Using the Little Man Computer on our own PC</vt:lpstr>
      <vt:lpstr>Assembly Language: Key Technical Concepts</vt:lpstr>
      <vt:lpstr>Assembly Language</vt:lpstr>
      <vt:lpstr>Op Code and Operands</vt:lpstr>
      <vt:lpstr>Addressing Modes</vt:lpstr>
      <vt:lpstr>Addressing Modes</vt:lpstr>
      <vt:lpstr>Register Addressing Mode</vt:lpstr>
      <vt:lpstr>Immediate Addressing</vt:lpstr>
      <vt:lpstr>Direct/Memory (Absolute) Addressing Mode</vt:lpstr>
      <vt:lpstr>Number Systems and Data Representation</vt:lpstr>
      <vt:lpstr>Number Systems</vt:lpstr>
      <vt:lpstr>Decimal Odometer</vt:lpstr>
      <vt:lpstr>Reset and Carry</vt:lpstr>
      <vt:lpstr>Digits</vt:lpstr>
      <vt:lpstr>Binary Odometer</vt:lpstr>
      <vt:lpstr>A Car with a Binary Odometer</vt:lpstr>
      <vt:lpstr>A Car with a Binary Odometer</vt:lpstr>
      <vt:lpstr>A Car with a Binary Odometer</vt:lpstr>
      <vt:lpstr>Binary Numbers</vt:lpstr>
      <vt:lpstr>Exercise</vt:lpstr>
      <vt:lpstr>Bit</vt:lpstr>
      <vt:lpstr>A 4-bit Transistor Register</vt:lpstr>
      <vt:lpstr>Decimal Weights</vt:lpstr>
      <vt:lpstr>Binary Weights</vt:lpstr>
      <vt:lpstr>Binary to Decimal Conversion</vt:lpstr>
      <vt:lpstr>Binary to Decimal Conversion – Faster/8421 Method</vt:lpstr>
      <vt:lpstr>Binary to Decimal – Even Shorter Method</vt:lpstr>
      <vt:lpstr>Base or Radix</vt:lpstr>
      <vt:lpstr>Measuring bits – the K Notation</vt:lpstr>
      <vt:lpstr>Decimal to Binary Conversion</vt:lpstr>
      <vt:lpstr>Decimal to Binary – Example </vt:lpstr>
      <vt:lpstr>Hexadecimal Numbers</vt:lpstr>
      <vt:lpstr>Hexadecimal Odometer</vt:lpstr>
      <vt:lpstr>Hexadecimal Odometer</vt:lpstr>
      <vt:lpstr>Equivalence</vt:lpstr>
      <vt:lpstr>Hexadecimal to Binary Conversion</vt:lpstr>
      <vt:lpstr>Binary to Hexadecimal Conversion</vt:lpstr>
      <vt:lpstr>Exercise</vt:lpstr>
      <vt:lpstr>Exercise</vt:lpstr>
      <vt:lpstr>Hexadecimal to Decimal Conversion</vt:lpstr>
      <vt:lpstr>Decimal to Hexadecimal Conversion</vt:lpstr>
      <vt:lpstr>BCD Numbers</vt:lpstr>
      <vt:lpstr>BCD to Decimal</vt:lpstr>
      <vt:lpstr>The ASCII Code</vt:lpstr>
      <vt:lpstr>The ASCII Table</vt:lpstr>
      <vt:lpstr>Unicode</vt:lpstr>
      <vt:lpstr>Logic Gates</vt:lpstr>
      <vt:lpstr>Boolean Algebra</vt:lpstr>
      <vt:lpstr>Inverter</vt:lpstr>
      <vt:lpstr>Boolean Algebra – Inverter (NOT Gate)</vt:lpstr>
      <vt:lpstr>Boolean Algebra – Inverter (NOT Gate)</vt:lpstr>
      <vt:lpstr>Boolean Algebra – Inverter (NOT Gate)</vt:lpstr>
      <vt:lpstr>OR Gate</vt:lpstr>
      <vt:lpstr>Decimal to Binary Encoder using OR Gates</vt:lpstr>
      <vt:lpstr>Boolean Algebra – OR Gate Operations</vt:lpstr>
      <vt:lpstr>OR Gate Operations</vt:lpstr>
      <vt:lpstr>AND Gates</vt:lpstr>
      <vt:lpstr>Boolean Algebra – AND Gate Operations</vt:lpstr>
      <vt:lpstr>AND Gate Operation – Four Cases</vt:lpstr>
      <vt:lpstr>NOR Gate</vt:lpstr>
      <vt:lpstr>NAND Gate</vt:lpstr>
      <vt:lpstr>XOR Gate</vt:lpstr>
      <vt:lpstr>Binary Addition</vt:lpstr>
      <vt:lpstr>Binary Addition Example</vt:lpstr>
      <vt:lpstr>Binary Subtraction</vt:lpstr>
      <vt:lpstr>Binary Subtraction Example</vt:lpstr>
      <vt:lpstr>Half Adder</vt:lpstr>
      <vt:lpstr>Full Adder</vt:lpstr>
      <vt:lpstr>Signed Binary Numbers</vt:lpstr>
      <vt:lpstr>Sign-Magnitude Numbers Example</vt:lpstr>
      <vt:lpstr>2’s Complement</vt:lpstr>
      <vt:lpstr>Calculate 2’s Complement</vt:lpstr>
      <vt:lpstr>2’s Complement - Practical Usage</vt:lpstr>
      <vt:lpstr>Sample Binary Odometer with Negative and Positive Numbers</vt:lpstr>
      <vt:lpstr>2’s Complement and Binary Arithmetic</vt:lpstr>
      <vt:lpstr>2’s Complement and Binary Arithmetic</vt:lpstr>
      <vt:lpstr>Storage of Data in Memory</vt:lpstr>
      <vt:lpstr>How are Characters Stored in Memory?</vt:lpstr>
      <vt:lpstr>Character Storage Example</vt:lpstr>
      <vt:lpstr>Integer Storage Example</vt:lpstr>
      <vt:lpstr>Integer Storage Example</vt:lpstr>
      <vt:lpstr>Negative Integers Storage in Memory</vt:lpstr>
      <vt:lpstr>Negative Integers Storage in Memory</vt:lpstr>
      <vt:lpstr>Floating Point Numbers Storage in Memory</vt:lpstr>
      <vt:lpstr>Floating Point Numbers Storage in Memory – Step 1: Convert Decimal to Binary</vt:lpstr>
      <vt:lpstr>Exercise</vt:lpstr>
      <vt:lpstr>Solution</vt:lpstr>
      <vt:lpstr>Exercise</vt:lpstr>
      <vt:lpstr>Solution</vt:lpstr>
      <vt:lpstr>Solution</vt:lpstr>
      <vt:lpstr>Storing Floating Point Numbers in Memory – Step 2: Convert the Number into Normalized Form</vt:lpstr>
      <vt:lpstr>Storing Floating Point Numbers in Memory – Step 3: Add Bias to Exponent</vt:lpstr>
      <vt:lpstr>Storing Floating Point Numbers in Memory – </vt:lpstr>
      <vt:lpstr>Storing Floating Point Numbers in Memory – </vt:lpstr>
      <vt:lpstr>Flip-flop</vt:lpstr>
      <vt:lpstr>SR Flip-Flop</vt:lpstr>
      <vt:lpstr>Remember the NOR Gate</vt:lpstr>
      <vt:lpstr>Initial Stage, S=0, R=0, No change (i.e. Q=0)</vt:lpstr>
      <vt:lpstr>S=1, R=0</vt:lpstr>
      <vt:lpstr>S=1, R=0</vt:lpstr>
      <vt:lpstr>Exercise</vt:lpstr>
      <vt:lpstr>Instruction Execution</vt:lpstr>
      <vt:lpstr>ALU Operation – An Example</vt:lpstr>
      <vt:lpstr>Sample ALU Circuit </vt:lpstr>
      <vt:lpstr>Pins</vt:lpstr>
      <vt:lpstr>ALU Operation</vt:lpstr>
      <vt:lpstr>Our ALU</vt:lpstr>
      <vt:lpstr>ALU Operation</vt:lpstr>
      <vt:lpstr>ALU Operation – Example</vt:lpstr>
      <vt:lpstr>CISC (Complex Instruction Set Computer) versus RISC (Reduced Instruction Set Computer)</vt:lpstr>
      <vt:lpstr>Simple Example</vt:lpstr>
      <vt:lpstr>Background – 1</vt:lpstr>
      <vt:lpstr>Background – 2</vt:lpstr>
      <vt:lpstr>Interpretation of CISC Instructions</vt:lpstr>
      <vt:lpstr>CISC versus RISC</vt:lpstr>
      <vt:lpstr>CISC versus RISC</vt:lpstr>
      <vt:lpstr>From CISC to RISC – 1</vt:lpstr>
      <vt:lpstr>From CISC to RISC – 2</vt:lpstr>
      <vt:lpstr>Why RISC?</vt:lpstr>
      <vt:lpstr>RISC Design Principles – 1</vt:lpstr>
      <vt:lpstr>RISC Design Principles – 2</vt:lpstr>
      <vt:lpstr>RISC – Two Important Characteristics</vt:lpstr>
      <vt:lpstr>Pipelining</vt:lpstr>
      <vt:lpstr>A Non-Pipelined (Single-cycle) Processor – Part 1</vt:lpstr>
      <vt:lpstr>A Non-Pipelined (Single-cycle) Processor – Part 2</vt:lpstr>
      <vt:lpstr>A Pipelined Processor – Part 1</vt:lpstr>
      <vt:lpstr>A Pipelined Processor – Part 2</vt:lpstr>
      <vt:lpstr>Parallel Processing and Vector Processing</vt:lpstr>
      <vt:lpstr>Parallel Computing – The Need</vt:lpstr>
      <vt:lpstr>Basic Concepts in Parallel Processing</vt:lpstr>
      <vt:lpstr>Parallel Processing in Computers</vt:lpstr>
      <vt:lpstr>SIMD Processors</vt:lpstr>
      <vt:lpstr>Scalar versus Vector Processing</vt:lpstr>
      <vt:lpstr>Single-core CPU Chip</vt:lpstr>
      <vt:lpstr>Multi-core CPU</vt:lpstr>
      <vt:lpstr>Multi-core CPU – Advantages </vt:lpstr>
      <vt:lpstr>Example: Intel Multicore Processor</vt:lpstr>
      <vt:lpstr>Interaction with the Operating System</vt:lpstr>
      <vt:lpstr>Shared-Memory Multiprocessors</vt:lpstr>
      <vt:lpstr>Multiprocessors</vt:lpstr>
      <vt:lpstr>Multiprocessor Example</vt:lpstr>
      <vt:lpstr>Multiprocessor Example</vt:lpstr>
      <vt:lpstr>Multicomputer (also called Cluster)</vt:lpstr>
      <vt:lpstr>Multicomputer</vt:lpstr>
      <vt:lpstr>Multicomputer</vt:lpstr>
      <vt:lpstr>Graphics Processing Units (GPU)</vt:lpstr>
      <vt:lpstr>GPU</vt:lpstr>
      <vt:lpstr>I/O Devices</vt:lpstr>
      <vt:lpstr>Basics</vt:lpstr>
      <vt:lpstr>Logical Structure of a Computer</vt:lpstr>
      <vt:lpstr>Terminals</vt:lpstr>
      <vt:lpstr>Keyboard</vt:lpstr>
      <vt:lpstr>Monitors</vt:lpstr>
      <vt:lpstr>CRT</vt:lpstr>
      <vt:lpstr>Flat Panel Displays</vt:lpstr>
      <vt:lpstr>LCD: Inner View</vt:lpstr>
      <vt:lpstr>LCD Working</vt:lpstr>
      <vt:lpstr>Video RAM</vt:lpstr>
      <vt:lpstr>Colours</vt:lpstr>
      <vt:lpstr>Mouse</vt:lpstr>
      <vt:lpstr>Mechanical Mouse</vt:lpstr>
      <vt:lpstr>Optical Mouse</vt:lpstr>
      <vt:lpstr>Optomechanical Mouse</vt:lpstr>
      <vt:lpstr>Printer – Laser Printer</vt:lpstr>
      <vt:lpstr>Laser Printer: Working</vt:lpstr>
      <vt:lpstr>Inkjet Printer</vt:lpstr>
      <vt:lpstr>Factors in Choosing a Printer </vt:lpstr>
      <vt:lpstr>Disk Storage</vt:lpstr>
      <vt:lpstr>I/O Devices</vt:lpstr>
      <vt:lpstr>Magnetic disk</vt:lpstr>
      <vt:lpstr>Magnetic disk – Single disk structure</vt:lpstr>
      <vt:lpstr>Magnetic disk</vt:lpstr>
      <vt:lpstr>Cylinder Concept for a Magnetic disk</vt:lpstr>
      <vt:lpstr>Redundant Array of Inexpensive Disks (RAID)</vt:lpstr>
      <vt:lpstr>RAID</vt:lpstr>
      <vt:lpstr>Redundant Array of Inexpensive Disks (RAID)</vt:lpstr>
      <vt:lpstr>RAID working</vt:lpstr>
      <vt:lpstr>RAID levels</vt:lpstr>
      <vt:lpstr>RAID level 0</vt:lpstr>
      <vt:lpstr>RAID level 1</vt:lpstr>
      <vt:lpstr>RAID level 2</vt:lpstr>
      <vt:lpstr>RAID level 3</vt:lpstr>
      <vt:lpstr>Parity Bit</vt:lpstr>
      <vt:lpstr>Even Parity Bit Example</vt:lpstr>
      <vt:lpstr>Odd Parity Bit Example</vt:lpstr>
      <vt:lpstr>How is Parity Bit Used?</vt:lpstr>
      <vt:lpstr>RAID level 4</vt:lpstr>
      <vt:lpstr>RAID level 5</vt:lpstr>
      <vt:lpstr>CD-ROM</vt:lpstr>
      <vt:lpstr>Solid State Drive (SSD)</vt:lpstr>
      <vt:lpstr>SSD</vt:lpstr>
      <vt:lpstr>Why is SSD Faster?</vt:lpstr>
      <vt:lpstr>Standard I/O Interfaces</vt:lpstr>
      <vt:lpstr>Interfacing</vt:lpstr>
      <vt:lpstr>I/O Interfaces – Older technologies</vt:lpstr>
      <vt:lpstr>Serial versus Parallel I/O</vt:lpstr>
      <vt:lpstr>I/O Mapped and Memory-mapped I/O</vt:lpstr>
      <vt:lpstr>Comparison</vt:lpstr>
      <vt:lpstr>Interrupts</vt:lpstr>
      <vt:lpstr>Interrupt Example</vt:lpstr>
      <vt:lpstr>Handling interrupts</vt:lpstr>
      <vt:lpstr>How does the CPU know which ISR to call?</vt:lpstr>
      <vt:lpstr>Interrupt Vector Table</vt:lpstr>
      <vt:lpstr>Synchronous and Asynchronous data transfer</vt:lpstr>
      <vt:lpstr>Synchronous and Asynchronous data transfer</vt:lpstr>
      <vt:lpstr>Direct Memory Access (DMA) – The need</vt:lpstr>
      <vt:lpstr>Programmed I/O versus DMA</vt:lpstr>
      <vt:lpstr>Programmed I/O</vt:lpstr>
      <vt:lpstr>Direct Memory Access (DMA)</vt:lpstr>
      <vt:lpstr>DMA Controller</vt:lpstr>
      <vt:lpstr>Session 10: Memory Hierarchy</vt:lpstr>
      <vt:lpstr>Memory</vt:lpstr>
      <vt:lpstr>Memory Example</vt:lpstr>
      <vt:lpstr>Memory Hierarchy</vt:lpstr>
      <vt:lpstr>Technologies used in Memory Design</vt:lpstr>
      <vt:lpstr>Static RAM (SRAM)</vt:lpstr>
      <vt:lpstr>Dynamic RAM (DRAM)</vt:lpstr>
      <vt:lpstr>Types of DRAM – 1</vt:lpstr>
      <vt:lpstr>Types of DRAM – 2</vt:lpstr>
      <vt:lpstr>ROM Chips</vt:lpstr>
      <vt:lpstr>PROM</vt:lpstr>
      <vt:lpstr>EPROM</vt:lpstr>
      <vt:lpstr>EEPROM</vt:lpstr>
      <vt:lpstr>Flash Memory</vt:lpstr>
      <vt:lpstr>Memory Types – Summary</vt:lpstr>
      <vt:lpstr>Memory Hierarchy</vt:lpstr>
      <vt:lpstr>Impact of going down the line in the memory hierarchy</vt:lpstr>
      <vt:lpstr>Cache Memory</vt:lpstr>
      <vt:lpstr>Cache Memory</vt:lpstr>
      <vt:lpstr>Cache Working – 1</vt:lpstr>
      <vt:lpstr>Cache Working – 2</vt:lpstr>
      <vt:lpstr>Locality Principle and Hit Ratio</vt:lpstr>
      <vt:lpstr>Cache Optimizing Techniques – Cache Lines</vt:lpstr>
      <vt:lpstr>Cache Optimizing Techniques – Unified/Split Cache</vt:lpstr>
      <vt:lpstr>Cache Optimizing Techniques – Level 2 Cache</vt:lpstr>
      <vt:lpstr>Cache Concept</vt:lpstr>
      <vt:lpstr>Cache Organization</vt:lpstr>
      <vt:lpstr>Direct-mapped Cache</vt:lpstr>
      <vt:lpstr>Direct-mapped Cache – Working – 2</vt:lpstr>
      <vt:lpstr>Choices for the designer</vt:lpstr>
      <vt:lpstr>What about the memory write operation?</vt:lpstr>
      <vt:lpstr>Cache Coherence – Problem</vt:lpstr>
      <vt:lpstr>Cache Coherence – Solution</vt:lpstr>
      <vt:lpstr>‘Write through’ cache control protocol – 1  </vt:lpstr>
      <vt:lpstr>‘Write through’ cache control protocol – 2  </vt:lpstr>
      <vt:lpstr>‘Write through’ cache control protocol – 3  </vt:lpstr>
      <vt:lpstr>‘Write through’ cache control protocol – 4  </vt:lpstr>
      <vt:lpstr>Memory Interleaving</vt:lpstr>
      <vt:lpstr>Memory Interleaving Example</vt:lpstr>
      <vt:lpstr>Virtual Memory and Paging</vt:lpstr>
      <vt:lpstr>Virtual memory – The need</vt:lpstr>
      <vt:lpstr>Virtual memory – The need</vt:lpstr>
      <vt:lpstr>Main Memory and Addressable Memory</vt:lpstr>
      <vt:lpstr>Separating address space and memory locations – Virtual Memory!</vt:lpstr>
      <vt:lpstr>Virtual Memory – Benefits</vt:lpstr>
      <vt:lpstr>Understanding virtual memory</vt:lpstr>
      <vt:lpstr>More terminology</vt:lpstr>
      <vt:lpstr>Divide Virtual Memory into Pages and Physical Memory into Page Frames</vt:lpstr>
      <vt:lpstr>Page Replacement – Basic idea</vt:lpstr>
      <vt:lpstr>Page Replacement algorithms</vt:lpstr>
      <vt:lpstr>Thrashing concept</vt:lpstr>
      <vt:lpstr>Overview of HPC</vt:lpstr>
      <vt:lpstr>High Performance Computing</vt:lpstr>
      <vt:lpstr>Massively parallel computing</vt:lpstr>
      <vt:lpstr>Computer Clusters/HPC Clusters</vt:lpstr>
      <vt:lpstr>High-performance Components</vt:lpstr>
      <vt:lpstr>Non Uniform Memory Access (NUMA)</vt:lpstr>
      <vt:lpstr>NUMA</vt:lpstr>
      <vt:lpstr>UMA versus NUMA</vt:lpstr>
      <vt:lpstr>More on NUMA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Archiecture</dc:title>
  <dc:creator>Atul Kahate</dc:creator>
  <cp:lastModifiedBy>Atul Kahate</cp:lastModifiedBy>
  <cp:revision>280</cp:revision>
  <dcterms:created xsi:type="dcterms:W3CDTF">2022-08-18T08:04:02Z</dcterms:created>
  <dcterms:modified xsi:type="dcterms:W3CDTF">2023-04-01T07:04:26Z</dcterms:modified>
</cp:coreProperties>
</file>